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515" r:id="rId2"/>
    <p:sldId id="521" r:id="rId3"/>
    <p:sldId id="516" r:id="rId4"/>
    <p:sldId id="554" r:id="rId5"/>
    <p:sldId id="519" r:id="rId6"/>
    <p:sldId id="544" r:id="rId7"/>
    <p:sldId id="555" r:id="rId8"/>
    <p:sldId id="512" r:id="rId9"/>
    <p:sldId id="365" r:id="rId10"/>
    <p:sldId id="547" r:id="rId11"/>
    <p:sldId id="553" r:id="rId12"/>
    <p:sldId id="536" r:id="rId13"/>
    <p:sldId id="520" r:id="rId14"/>
    <p:sldId id="259" r:id="rId15"/>
    <p:sldId id="400" r:id="rId16"/>
    <p:sldId id="389" r:id="rId17"/>
    <p:sldId id="556" r:id="rId18"/>
    <p:sldId id="548" r:id="rId19"/>
    <p:sldId id="261" r:id="rId20"/>
    <p:sldId id="550" r:id="rId21"/>
    <p:sldId id="326" r:id="rId22"/>
    <p:sldId id="622" r:id="rId23"/>
    <p:sldId id="562" r:id="rId24"/>
    <p:sldId id="559" r:id="rId25"/>
    <p:sldId id="397" r:id="rId26"/>
    <p:sldId id="526" r:id="rId27"/>
    <p:sldId id="528" r:id="rId28"/>
    <p:sldId id="527" r:id="rId29"/>
    <p:sldId id="533" r:id="rId30"/>
    <p:sldId id="621" r:id="rId31"/>
    <p:sldId id="564" r:id="rId32"/>
    <p:sldId id="552" r:id="rId33"/>
    <p:sldId id="557" r:id="rId34"/>
    <p:sldId id="623" r:id="rId35"/>
    <p:sldId id="619" r:id="rId36"/>
    <p:sldId id="522" r:id="rId37"/>
    <p:sldId id="524" r:id="rId38"/>
    <p:sldId id="525" r:id="rId39"/>
    <p:sldId id="563" r:id="rId40"/>
    <p:sldId id="538" r:id="rId41"/>
    <p:sldId id="539" r:id="rId42"/>
    <p:sldId id="558" r:id="rId43"/>
    <p:sldId id="540" r:id="rId44"/>
    <p:sldId id="560" r:id="rId45"/>
    <p:sldId id="541" r:id="rId46"/>
    <p:sldId id="405" r:id="rId47"/>
    <p:sldId id="620" r:id="rId48"/>
    <p:sldId id="565" r:id="rId49"/>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99" autoAdjust="0"/>
    <p:restoredTop sz="94599" autoAdjust="0"/>
  </p:normalViewPr>
  <p:slideViewPr>
    <p:cSldViewPr>
      <p:cViewPr varScale="1">
        <p:scale>
          <a:sx n="74" d="100"/>
          <a:sy n="74" d="100"/>
        </p:scale>
        <p:origin x="-10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F35707A-097C-4AD2-BE92-97CEF5CCEEF6}"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9"/>
          <p:cNvSpPr txBox="1">
            <a:spLocks noGrp="1" noChangeArrowheads="1"/>
          </p:cNvSpPr>
          <p:nvPr/>
        </p:nvSpPr>
        <p:spPr bwMode="auto">
          <a:xfrm>
            <a:off x="3883025" y="8685213"/>
            <a:ext cx="2968625" cy="450850"/>
          </a:xfrm>
          <a:prstGeom prst="rect">
            <a:avLst/>
          </a:prstGeom>
          <a:noFill/>
          <a:ln w="9525">
            <a:noFill/>
            <a:round/>
            <a:headEnd/>
            <a:tailEnd/>
          </a:ln>
        </p:spPr>
        <p:txBody>
          <a:bodyPr lIns="0" tIns="0" rIns="0" bIns="0" anchor="b"/>
          <a:lstStyle/>
          <a:p>
            <a:pPr algn="r" defTabSz="419100" hangingPunct="0">
              <a:lnSpc>
                <a:spcPct val="93000"/>
              </a:lnSpc>
              <a:buSzPct val="1000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fld id="{8E63C889-678E-408B-9B09-DC9256DDF1CE}" type="slidenum">
              <a:rPr lang="en-GB" sz="1300">
                <a:solidFill>
                  <a:srgbClr val="000000"/>
                </a:solidFill>
                <a:latin typeface="Times New Roman" pitchFamily="18" charset="0"/>
                <a:ea typeface="DejaVu Sans"/>
                <a:cs typeface="DejaVu Sans"/>
              </a:rPr>
              <a:pPr algn="r" defTabSz="419100" hangingPunct="0">
                <a:lnSpc>
                  <a:spcPct val="93000"/>
                </a:lnSpc>
                <a:buSzPct val="1000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t>2</a:t>
            </a:fld>
            <a:endParaRPr lang="en-GB" sz="1300">
              <a:solidFill>
                <a:srgbClr val="000000"/>
              </a:solidFill>
              <a:latin typeface="Times New Roman" pitchFamily="18" charset="0"/>
              <a:ea typeface="DejaVu Sans"/>
              <a:cs typeface="DejaVu Sans"/>
            </a:endParaRPr>
          </a:p>
        </p:txBody>
      </p:sp>
      <p:sp>
        <p:nvSpPr>
          <p:cNvPr id="105475" name="Rectangle 1"/>
          <p:cNvSpPr>
            <a:spLocks noGrp="1" noRot="1" noChangeAspect="1" noChangeArrowheads="1" noTextEdit="1"/>
          </p:cNvSpPr>
          <p:nvPr>
            <p:ph type="sldImg"/>
          </p:nvPr>
        </p:nvSpPr>
        <p:spPr bwMode="auto">
          <a:xfrm>
            <a:off x="1143000" y="695325"/>
            <a:ext cx="4570413" cy="3427413"/>
          </a:xfrm>
          <a:noFill/>
          <a:ln>
            <a:solidFill>
              <a:srgbClr val="000000"/>
            </a:solidFill>
            <a:miter lim="800000"/>
            <a:headEnd/>
            <a:tailEnd/>
          </a:ln>
        </p:spPr>
      </p:sp>
      <p:sp>
        <p:nvSpPr>
          <p:cNvPr id="105476" name="Rectangle 2"/>
          <p:cNvSpPr>
            <a:spLocks noGrp="1" noChangeArrowheads="1"/>
          </p:cNvSpPr>
          <p:nvPr>
            <p:ph type="body" idx="1"/>
          </p:nvPr>
        </p:nvSpPr>
        <p:spPr bwMode="auto">
          <a:xfrm>
            <a:off x="685800" y="4343400"/>
            <a:ext cx="5481638" cy="4110038"/>
          </a:xfrm>
          <a:noFill/>
        </p:spPr>
        <p:txBody>
          <a:bodyPr wrap="none" lIns="0" tIns="0" rIns="0" bIns="0" numCol="1" anchor="ctr" anchorCtr="0" compatLnSpc="1">
            <a:prstTxWarp prst="textNoShape">
              <a:avLst/>
            </a:prstTxWarp>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a:buFont typeface="Calibri" pitchFamily="34" charset="0"/>
              <a:buNone/>
            </a:pPr>
            <a:fld id="{38F066B2-9407-4204-A325-E47784C19EBE}" type="slidenum">
              <a:rPr lang="en-GB" smtClean="0">
                <a:latin typeface="Calibri" pitchFamily="34" charset="0"/>
                <a:ea typeface="Arial Unicode MS" pitchFamily="34" charset="-128"/>
                <a:cs typeface="Arial" pitchFamily="34" charset="0"/>
              </a:rPr>
              <a:pPr>
                <a:buFont typeface="Calibri" pitchFamily="34" charset="0"/>
                <a:buNone/>
              </a:pPr>
              <a:t>5</a:t>
            </a:fld>
            <a:endParaRPr lang="en-GB" smtClean="0">
              <a:latin typeface="Calibri" pitchFamily="34" charset="0"/>
              <a:ea typeface="Arial Unicode MS" pitchFamily="34" charset="-128"/>
              <a:cs typeface="Arial" pitchFamily="34" charset="0"/>
            </a:endParaRPr>
          </a:p>
        </p:txBody>
      </p:sp>
      <p:sp>
        <p:nvSpPr>
          <p:cNvPr id="1075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7524" name="Text Box 2"/>
          <p:cNvSpPr>
            <a:spLocks noGrp="1" noChangeArrowheads="1"/>
          </p:cNvSpPr>
          <p:nvPr>
            <p:ph type="body"/>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Ladies and Gentlemen, Medicine is a tough business at times. </a:t>
            </a:r>
          </a:p>
          <a:p>
            <a:pPr eaLnBrk="1" hangingPunct="1">
              <a:spcBef>
                <a:spcPct val="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Part of what makes it so tough is the fact that every day and every hour of every day , every patient encounter involves dealing with a LOT of information. </a:t>
            </a:r>
          </a:p>
          <a:p>
            <a:pPr eaLnBrk="1" hangingPunct="1">
              <a:spcBef>
                <a:spcPct val="0"/>
              </a:spcBef>
              <a:buFont typeface="Calibri"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a typeface="MS Gothic" pitchFamily="49" charset="-128"/>
              </a:rPr>
              <a:t>Most doctors are very good at multitasking and processing information but there are many times when the volume of information we are trying to deal with can be overwhelming and can make it very hard to get to the right information at the right place and the right time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59B7D-4B85-4843-A797-D1069B760096}" type="slidenum">
              <a:rPr lang="en-GB"/>
              <a:pPr/>
              <a:t>7</a:t>
            </a:fld>
            <a:endParaRPr lang="en-GB"/>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DCBFE0-8B7D-4F31-B3DE-8B418061ED8B}" type="slidenum">
              <a:rPr lang="en-GB"/>
              <a:pPr/>
              <a:t>9</a:t>
            </a:fld>
            <a:endParaRPr lang="en-GB"/>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xfrm>
            <a:off x="914400" y="4343400"/>
            <a:ext cx="5029200" cy="4114800"/>
          </a:xfrm>
        </p:spPr>
        <p:txBody>
          <a:bodyPr/>
          <a:lstStyle/>
          <a:p>
            <a:r>
              <a:rPr lang="en-GB"/>
              <a:t>We begin by introducing the project..</a:t>
            </a:r>
          </a:p>
          <a:p>
            <a:r>
              <a:rPr lang="en-GB"/>
              <a:t>This project is really about business change…..</a:t>
            </a:r>
          </a:p>
          <a:p>
            <a:r>
              <a:rPr lang="en-GB"/>
              <a:t>Change is one of the few constants in life</a:t>
            </a:r>
          </a:p>
          <a:p>
            <a:r>
              <a:rPr lang="en-GB"/>
              <a:t>To effect change in business we can change people, processes or technology- of note IT is seen as a key enabler of business change</a:t>
            </a:r>
          </a:p>
          <a:p>
            <a:r>
              <a:rPr lang="en-GB"/>
              <a:t>Indeed the SE discipline looks at this interface between business and IT and uses analysis, design, build and test stages to try to ensure the BP is supported by the IT </a:t>
            </a:r>
          </a:p>
          <a:p>
            <a:endParaRPr lang="en-GB"/>
          </a:p>
          <a:p>
            <a:r>
              <a:rPr lang="en-GB"/>
              <a:t>The Health care sector is under as much pressure to change as any and the role of IT to facilitate this change has been highlighted with the advent of the NPFiT</a:t>
            </a:r>
          </a:p>
          <a:p>
            <a:r>
              <a:rPr lang="en-GB"/>
              <a:t>Within the NPfIT a new concept for the  NHS called the Model Community aims to explore this interface between the HC Business and the new IT service</a:t>
            </a:r>
          </a:p>
          <a:p>
            <a:endParaRPr lang="en-GB"/>
          </a:p>
          <a:p>
            <a:r>
              <a:rPr lang="en-GB"/>
              <a:t>So when I was asked to take on this work 2 key questions came to mind…</a:t>
            </a:r>
          </a:p>
          <a:p>
            <a:r>
              <a:rPr lang="en-GB"/>
              <a:t>1	How rigorous is the BP requirements analysis stage of this programme which leads up to the MC		</a:t>
            </a:r>
          </a:p>
          <a:p>
            <a:r>
              <a:rPr lang="en-GB"/>
              <a:t>2	How rigorous is the BP/IT testing stage- how does it deal with related “incidents”?</a:t>
            </a:r>
          </a:p>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9"/>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8453225-98F7-4A3A-844A-4E6472BF5A87}" type="slidenum">
              <a:rPr lang="en-GB" smtClean="0">
                <a:latin typeface="Arial" pitchFamily="34" charset="0"/>
                <a:ea typeface="DejaVu Sans"/>
                <a:cs typeface="DejaVu Sans"/>
              </a:rPr>
              <a:pPr/>
              <a:t>10</a:t>
            </a:fld>
            <a:endParaRPr lang="en-GB" smtClean="0">
              <a:latin typeface="Arial" pitchFamily="34" charset="0"/>
              <a:ea typeface="DejaVu Sans"/>
              <a:cs typeface="DejaVu Sans"/>
            </a:endParaRPr>
          </a:p>
        </p:txBody>
      </p:sp>
      <p:sp>
        <p:nvSpPr>
          <p:cNvPr id="114691" name="Text Box 1"/>
          <p:cNvSpPr txBox="1">
            <a:spLocks noChangeArrowheads="1"/>
          </p:cNvSpPr>
          <p:nvPr/>
        </p:nvSpPr>
        <p:spPr bwMode="auto">
          <a:xfrm>
            <a:off x="3883025" y="8685213"/>
            <a:ext cx="2970213" cy="454025"/>
          </a:xfrm>
          <a:prstGeom prst="rect">
            <a:avLst/>
          </a:prstGeom>
          <a:noFill/>
          <a:ln w="9525">
            <a:noFill/>
            <a:round/>
            <a:headEnd/>
            <a:tailEnd/>
          </a:ln>
        </p:spPr>
        <p:txBody>
          <a:bodyPr lIns="82386" tIns="42841" rIns="82386" bIns="42841" anchor="b"/>
          <a:lstStyle/>
          <a:p>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fld id="{2AF9639D-D72C-485D-B50A-9CFC144F9E37}" type="slidenum">
              <a:rPr lang="en-GB" sz="1100">
                <a:solidFill>
                  <a:srgbClr val="000000"/>
                </a:solidFill>
                <a:ea typeface="Arial Unicode MS" pitchFamily="34" charset="-128"/>
              </a:rPr>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t>10</a:t>
            </a:fld>
            <a:endParaRPr lang="en-GB" sz="1100">
              <a:solidFill>
                <a:srgbClr val="000000"/>
              </a:solidFill>
              <a:ea typeface="Arial Unicode MS" pitchFamily="34" charset="-128"/>
            </a:endParaRPr>
          </a:p>
        </p:txBody>
      </p:sp>
      <p:sp>
        <p:nvSpPr>
          <p:cNvPr id="114692" name="Text Box 2"/>
          <p:cNvSpPr txBox="1">
            <a:spLocks noChangeArrowheads="1"/>
          </p:cNvSpPr>
          <p:nvPr/>
        </p:nvSpPr>
        <p:spPr bwMode="auto">
          <a:xfrm>
            <a:off x="1141413" y="685800"/>
            <a:ext cx="4573587" cy="3429000"/>
          </a:xfrm>
          <a:prstGeom prst="rect">
            <a:avLst/>
          </a:prstGeom>
          <a:solidFill>
            <a:srgbClr val="FFFFFF"/>
          </a:solidFill>
          <a:ln w="9360">
            <a:solidFill>
              <a:srgbClr val="000000"/>
            </a:solidFill>
            <a:miter lim="800000"/>
            <a:headEnd/>
            <a:tailEnd/>
          </a:ln>
        </p:spPr>
        <p:txBody>
          <a:bodyPr wrap="none" lIns="83704" tIns="41852" rIns="83704" bIns="41852" anchor="ctr"/>
          <a:lstStyle/>
          <a:p>
            <a:pPr defTabSz="419100"/>
            <a:endParaRPr lang="en-US" sz="1600"/>
          </a:p>
        </p:txBody>
      </p:sp>
      <p:sp>
        <p:nvSpPr>
          <p:cNvPr id="114693" name="Rectangle 3"/>
          <p:cNvSpPr>
            <a:spLocks noGrp="1" noChangeArrowheads="1"/>
          </p:cNvSpPr>
          <p:nvPr>
            <p:ph type="body"/>
          </p:nvPr>
        </p:nvSpPr>
        <p:spPr bwMode="auto">
          <a:xfrm>
            <a:off x="685800" y="4343400"/>
            <a:ext cx="5481638" cy="411003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3F43F0-80A0-40C1-A153-805D4CF7B7C0}" type="slidenum">
              <a:rPr lang="en-GB"/>
              <a:pPr/>
              <a:t>14</a:t>
            </a:fld>
            <a:endParaRPr lang="en-GB"/>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914400" y="4343400"/>
            <a:ext cx="5029200" cy="4114800"/>
          </a:xfrm>
        </p:spPr>
        <p:txBody>
          <a:bodyPr/>
          <a:lstStyle/>
          <a:p>
            <a:r>
              <a:rPr lang="en-GB"/>
              <a:t>Ladies and Gentlemen, Medicine is a tough business at times. </a:t>
            </a:r>
          </a:p>
          <a:p>
            <a:r>
              <a:rPr lang="en-GB"/>
              <a:t>Part of what makes it so tough is the fact that every day and every hour of every day , every patient encounter involves dealing with a LOT of information. </a:t>
            </a:r>
          </a:p>
          <a:p>
            <a:r>
              <a:rPr lang="en-GB"/>
              <a:t>Most doctors are very good at multitasking and processing information but there are many times when the volume of information we are trying to deal with can be overwhelming and can make it very hard to get to the right information at the right place and the right time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9"/>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8453225-98F7-4A3A-844A-4E6472BF5A87}" type="slidenum">
              <a:rPr lang="en-GB" smtClean="0">
                <a:latin typeface="Arial" pitchFamily="34" charset="0"/>
                <a:ea typeface="DejaVu Sans"/>
                <a:cs typeface="DejaVu Sans"/>
              </a:rPr>
              <a:pPr/>
              <a:t>17</a:t>
            </a:fld>
            <a:endParaRPr lang="en-GB" smtClean="0">
              <a:latin typeface="Arial" pitchFamily="34" charset="0"/>
              <a:ea typeface="DejaVu Sans"/>
              <a:cs typeface="DejaVu Sans"/>
            </a:endParaRPr>
          </a:p>
        </p:txBody>
      </p:sp>
      <p:sp>
        <p:nvSpPr>
          <p:cNvPr id="114691" name="Text Box 1"/>
          <p:cNvSpPr txBox="1">
            <a:spLocks noChangeArrowheads="1"/>
          </p:cNvSpPr>
          <p:nvPr/>
        </p:nvSpPr>
        <p:spPr bwMode="auto">
          <a:xfrm>
            <a:off x="3883025" y="8685213"/>
            <a:ext cx="2970213" cy="454025"/>
          </a:xfrm>
          <a:prstGeom prst="rect">
            <a:avLst/>
          </a:prstGeom>
          <a:noFill/>
          <a:ln w="9525">
            <a:noFill/>
            <a:round/>
            <a:headEnd/>
            <a:tailEnd/>
          </a:ln>
        </p:spPr>
        <p:txBody>
          <a:bodyPr lIns="82386" tIns="42841" rIns="82386" bIns="42841" anchor="b"/>
          <a:lstStyle/>
          <a:p>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fld id="{2AF9639D-D72C-485D-B50A-9CFC144F9E37}" type="slidenum">
              <a:rPr lang="en-GB" sz="1100">
                <a:solidFill>
                  <a:srgbClr val="000000"/>
                </a:solidFill>
                <a:ea typeface="Arial Unicode MS" pitchFamily="34" charset="-128"/>
              </a:rPr>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t>17</a:t>
            </a:fld>
            <a:endParaRPr lang="en-GB" sz="1100">
              <a:solidFill>
                <a:srgbClr val="000000"/>
              </a:solidFill>
              <a:ea typeface="Arial Unicode MS" pitchFamily="34" charset="-128"/>
            </a:endParaRPr>
          </a:p>
        </p:txBody>
      </p:sp>
      <p:sp>
        <p:nvSpPr>
          <p:cNvPr id="114692" name="Text Box 2"/>
          <p:cNvSpPr txBox="1">
            <a:spLocks noChangeArrowheads="1"/>
          </p:cNvSpPr>
          <p:nvPr/>
        </p:nvSpPr>
        <p:spPr bwMode="auto">
          <a:xfrm>
            <a:off x="1141413" y="685800"/>
            <a:ext cx="4573587" cy="3429000"/>
          </a:xfrm>
          <a:prstGeom prst="rect">
            <a:avLst/>
          </a:prstGeom>
          <a:solidFill>
            <a:srgbClr val="FFFFFF"/>
          </a:solidFill>
          <a:ln w="9360">
            <a:solidFill>
              <a:srgbClr val="000000"/>
            </a:solidFill>
            <a:miter lim="800000"/>
            <a:headEnd/>
            <a:tailEnd/>
          </a:ln>
        </p:spPr>
        <p:txBody>
          <a:bodyPr wrap="none" lIns="83704" tIns="41852" rIns="83704" bIns="41852" anchor="ctr"/>
          <a:lstStyle/>
          <a:p>
            <a:pPr defTabSz="419100"/>
            <a:endParaRPr lang="en-US" sz="1600"/>
          </a:p>
        </p:txBody>
      </p:sp>
      <p:sp>
        <p:nvSpPr>
          <p:cNvPr id="114693" name="Rectangle 3"/>
          <p:cNvSpPr>
            <a:spLocks noGrp="1" noChangeArrowheads="1"/>
          </p:cNvSpPr>
          <p:nvPr>
            <p:ph type="body"/>
          </p:nvPr>
        </p:nvSpPr>
        <p:spPr bwMode="auto">
          <a:xfrm>
            <a:off x="685800" y="4343400"/>
            <a:ext cx="5481638" cy="411003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7EA3CC-7FAC-4984-BA1F-7FEF7133E3B1}" type="slidenum">
              <a:rPr lang="en-GB"/>
              <a:pPr/>
              <a:t>19</a:t>
            </a:fld>
            <a:endParaRPr lang="en-GB"/>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xfrm>
            <a:off x="914400" y="4343400"/>
            <a:ext cx="5029200" cy="4114800"/>
          </a:xfrm>
        </p:spPr>
        <p:txBody>
          <a:bodyPr/>
          <a:lstStyle/>
          <a:p>
            <a:r>
              <a:rPr lang="en-GB"/>
              <a:t>We begin by introducing the project..</a:t>
            </a:r>
          </a:p>
          <a:p>
            <a:r>
              <a:rPr lang="en-GB"/>
              <a:t>This project is really about business change…..</a:t>
            </a:r>
          </a:p>
          <a:p>
            <a:r>
              <a:rPr lang="en-GB"/>
              <a:t>Change is one of the few constants in life</a:t>
            </a:r>
          </a:p>
          <a:p>
            <a:r>
              <a:rPr lang="en-GB"/>
              <a:t>To effect change in business we can change people, processes or technology- of note IT is seen as a key enabler of business change</a:t>
            </a:r>
          </a:p>
          <a:p>
            <a:r>
              <a:rPr lang="en-GB"/>
              <a:t>Indeed the SE discipline looks at this interface between business and IT and uses analysis, design, build and test stages to try to ensure the BP is supported by the IT </a:t>
            </a:r>
          </a:p>
          <a:p>
            <a:endParaRPr lang="en-GB"/>
          </a:p>
          <a:p>
            <a:r>
              <a:rPr lang="en-GB"/>
              <a:t>The Health care sector is under as much pressure to change as any and the role of IT to facilitate this change has been highlighted with the advent of the NPFiT</a:t>
            </a:r>
          </a:p>
          <a:p>
            <a:r>
              <a:rPr lang="en-GB"/>
              <a:t>Within the NPfIT a new concept for the  NHS called the Model Community aims to explore this interface between the HC Business and the new IT service</a:t>
            </a:r>
          </a:p>
          <a:p>
            <a:endParaRPr lang="en-GB"/>
          </a:p>
          <a:p>
            <a:r>
              <a:rPr lang="en-GB"/>
              <a:t>So when I was asked to take on this work 2 key questions came to mind…</a:t>
            </a:r>
          </a:p>
          <a:p>
            <a:r>
              <a:rPr lang="en-GB"/>
              <a:t>1	How rigorous is the BP requirements analysis stage of this programme which leads up to the MC		</a:t>
            </a:r>
          </a:p>
          <a:p>
            <a:r>
              <a:rPr lang="en-GB"/>
              <a:t>2	How rigorous is the BP/IT testing stage- how does it deal with related “incidents”?</a:t>
            </a:r>
          </a:p>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87EB41-B5D7-4E85-86A6-289020C15D41}" type="slidenum">
              <a:rPr lang="en-GB"/>
              <a:pPr/>
              <a:t>21</a:t>
            </a:fld>
            <a:endParaRPr lang="en-GB"/>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xfrm>
            <a:off x="914400" y="4343400"/>
            <a:ext cx="5029200" cy="4114800"/>
          </a:xfrm>
        </p:spPr>
        <p:txBody>
          <a:bodyPr/>
          <a:lstStyle/>
          <a:p>
            <a:r>
              <a:rPr lang="en-GB"/>
              <a:t>When we examine the literature on business change my view is that 3 common elements exist within any business,</a:t>
            </a:r>
          </a:p>
          <a:p>
            <a:r>
              <a:rPr lang="en-GB"/>
              <a:t>The people, the processes, the technology</a:t>
            </a:r>
          </a:p>
          <a:p>
            <a:r>
              <a:rPr lang="en-GB"/>
              <a:t>OF these the BP is the key focus when managing change</a:t>
            </a:r>
          </a:p>
          <a:p>
            <a:r>
              <a:rPr lang="en-GB"/>
              <a:t>Of note it is well established that BP change should be supported by IT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p:nvPr>
        </p:nvSpPr>
        <p:spPr>
          <a:noFill/>
        </p:spPr>
        <p:txBody>
          <a:bodyPr/>
          <a:lstStyle/>
          <a:p>
            <a:pPr>
              <a:buFont typeface="Calibri" pitchFamily="34" charset="0"/>
              <a:buNone/>
            </a:pPr>
            <a:fld id="{4AE9893E-8A22-4497-A1CB-DBE2F02F3B21}" type="slidenum">
              <a:rPr lang="en-GB" smtClean="0">
                <a:latin typeface="Calibri" pitchFamily="34" charset="0"/>
                <a:ea typeface="Arial Unicode MS" pitchFamily="34" charset="-128"/>
              </a:rPr>
              <a:pPr>
                <a:buFont typeface="Calibri" pitchFamily="34" charset="0"/>
                <a:buNone/>
              </a:pPr>
              <a:t>23</a:t>
            </a:fld>
            <a:endParaRPr lang="en-GB" smtClean="0">
              <a:latin typeface="Calibri" pitchFamily="34" charset="0"/>
              <a:ea typeface="Arial Unicode MS" pitchFamily="34"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n-US" sz="70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7"/>
          <p:cNvSpPr>
            <a:spLocks noGrp="1" noChangeArrowheads="1"/>
          </p:cNvSpPr>
          <p:nvPr>
            <p:ph type="sldNum" sz="quarter"/>
          </p:nvPr>
        </p:nvSpPr>
        <p:spPr>
          <a:noFill/>
        </p:spPr>
        <p:txBody>
          <a:bodyPr/>
          <a:lstStyle/>
          <a:p>
            <a:pPr>
              <a:buFont typeface="Calibri" pitchFamily="34" charset="0"/>
              <a:buNone/>
            </a:pPr>
            <a:fld id="{DAC8C6D5-BE06-49B5-A9A4-9A87CFACE2EF}" type="slidenum">
              <a:rPr lang="en-GB" smtClean="0">
                <a:latin typeface="Calibri" pitchFamily="34" charset="0"/>
                <a:ea typeface="Arial Unicode MS" pitchFamily="34" charset="-128"/>
              </a:rPr>
              <a:pPr>
                <a:buFont typeface="Calibri" pitchFamily="34" charset="0"/>
                <a:buNone/>
              </a:pPr>
              <a:t>31</a:t>
            </a:fld>
            <a:endParaRPr lang="en-GB" smtClean="0">
              <a:latin typeface="Calibri" pitchFamily="34" charset="0"/>
              <a:ea typeface="Arial Unicode MS" pitchFamily="34" charset="-128"/>
            </a:endParaRPr>
          </a:p>
        </p:txBody>
      </p:sp>
      <p:sp>
        <p:nvSpPr>
          <p:cNvPr id="94211" name="Rectangle 1"/>
          <p:cNvSpPr>
            <a:spLocks noGrp="1" noRot="1" noChangeAspect="1" noChangeArrowheads="1" noTextEdit="1"/>
          </p:cNvSpPr>
          <p:nvPr>
            <p:ph type="sldImg"/>
          </p:nvPr>
        </p:nvSpPr>
        <p:spPr>
          <a:xfrm>
            <a:off x="1143000" y="685800"/>
            <a:ext cx="4572000" cy="3429000"/>
          </a:xfrm>
          <a:solidFill>
            <a:srgbClr val="FFFFFF"/>
          </a:solidFill>
          <a:ln/>
        </p:spPr>
      </p:sp>
      <p:sp>
        <p:nvSpPr>
          <p:cNvPr id="94212" name="Rectangle 2"/>
          <p:cNvSpPr>
            <a:spLocks noGrp="1" noChangeArrowheads="1"/>
          </p:cNvSpPr>
          <p:nvPr>
            <p:ph type="body" idx="1"/>
          </p:nvPr>
        </p:nvSpPr>
        <p:spPr>
          <a:xfrm>
            <a:off x="685800" y="4343400"/>
            <a:ext cx="5486400" cy="41148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59B7D-4B85-4843-A797-D1069B760096}" type="slidenum">
              <a:rPr lang="en-GB"/>
              <a:pPr/>
              <a:t>35</a:t>
            </a:fld>
            <a:endParaRPr lang="en-GB"/>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736E555-330F-40A8-8C0E-BCCC56DAB930}" type="slidenum">
              <a:rPr lang="en-GB" sz="1200"/>
              <a:pPr algn="r"/>
              <a:t>36</a:t>
            </a:fld>
            <a:endParaRPr lang="en-GB" sz="1200"/>
          </a:p>
        </p:txBody>
      </p:sp>
      <p:sp>
        <p:nvSpPr>
          <p:cNvPr id="113667" name="Text Box 2"/>
          <p:cNvSpPr txBox="1">
            <a:spLocks noChangeArrowheads="1"/>
          </p:cNvSpPr>
          <p:nvPr/>
        </p:nvSpPr>
        <p:spPr bwMode="auto">
          <a:xfrm>
            <a:off x="1141413" y="685800"/>
            <a:ext cx="4573587"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3668" name="Rectangle 3"/>
          <p:cNvSpPr>
            <a:spLocks noGrp="1" noChangeArrowheads="1"/>
          </p:cNvSpPr>
          <p:nvPr>
            <p:ph type="body"/>
          </p:nvPr>
        </p:nvSpPr>
        <p:spPr bwMode="auto">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latin typeface="Times New Roman" pitchFamily="18" charset="0"/>
            </a:endParaRPr>
          </a:p>
        </p:txBody>
      </p:sp>
      <p:sp>
        <p:nvSpPr>
          <p:cNvPr id="68612" name="Slide Number Placeholder 3"/>
          <p:cNvSpPr>
            <a:spLocks noGrp="1"/>
          </p:cNvSpPr>
          <p:nvPr>
            <p:ph type="sldNum" sz="quarter"/>
          </p:nvPr>
        </p:nvSpPr>
        <p:spPr>
          <a:noFill/>
        </p:spPr>
        <p:txBody>
          <a:bodyPr/>
          <a:lstStyle/>
          <a:p>
            <a:pPr>
              <a:buFont typeface="Calibri" pitchFamily="34" charset="0"/>
              <a:buNone/>
            </a:pPr>
            <a:fld id="{C9690591-40D9-4C1F-84A7-4910610E3F4C}" type="slidenum">
              <a:rPr lang="en-GB" smtClean="0">
                <a:latin typeface="Calibri" pitchFamily="34" charset="0"/>
                <a:ea typeface="Arial Unicode MS" pitchFamily="34" charset="-128"/>
              </a:rPr>
              <a:pPr>
                <a:buFont typeface="Calibri" pitchFamily="34" charset="0"/>
                <a:buNone/>
              </a:pPr>
              <a:t>42</a:t>
            </a:fld>
            <a:endParaRPr lang="en-GB" smtClean="0">
              <a:latin typeface="Calibri" pitchFamily="34" charset="0"/>
              <a:ea typeface="Arial Unicode MS"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9"/>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8453225-98F7-4A3A-844A-4E6472BF5A87}" type="slidenum">
              <a:rPr lang="en-GB" smtClean="0">
                <a:latin typeface="Arial" pitchFamily="34" charset="0"/>
                <a:ea typeface="DejaVu Sans"/>
                <a:cs typeface="DejaVu Sans"/>
              </a:rPr>
              <a:pPr/>
              <a:t>43</a:t>
            </a:fld>
            <a:endParaRPr lang="en-GB" smtClean="0">
              <a:latin typeface="Arial" pitchFamily="34" charset="0"/>
              <a:ea typeface="DejaVu Sans"/>
              <a:cs typeface="DejaVu Sans"/>
            </a:endParaRPr>
          </a:p>
        </p:txBody>
      </p:sp>
      <p:sp>
        <p:nvSpPr>
          <p:cNvPr id="114691" name="Text Box 1"/>
          <p:cNvSpPr txBox="1">
            <a:spLocks noChangeArrowheads="1"/>
          </p:cNvSpPr>
          <p:nvPr/>
        </p:nvSpPr>
        <p:spPr bwMode="auto">
          <a:xfrm>
            <a:off x="3883025" y="8685213"/>
            <a:ext cx="2970213" cy="454025"/>
          </a:xfrm>
          <a:prstGeom prst="rect">
            <a:avLst/>
          </a:prstGeom>
          <a:noFill/>
          <a:ln w="9525">
            <a:noFill/>
            <a:round/>
            <a:headEnd/>
            <a:tailEnd/>
          </a:ln>
        </p:spPr>
        <p:txBody>
          <a:bodyPr lIns="82386" tIns="42841" rIns="82386" bIns="42841" anchor="b"/>
          <a:lstStyle/>
          <a:p>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fld id="{2AF9639D-D72C-485D-B50A-9CFC144F9E37}" type="slidenum">
              <a:rPr lang="en-GB" sz="1100">
                <a:solidFill>
                  <a:srgbClr val="000000"/>
                </a:solidFill>
                <a:ea typeface="Arial Unicode MS" pitchFamily="34" charset="-128"/>
              </a:rPr>
              <a:pPr algn="r" defTabSz="419100">
                <a:tabLst>
                  <a:tab pos="0" algn="l"/>
                  <a:tab pos="419100" algn="l"/>
                  <a:tab pos="836613" algn="l"/>
                  <a:tab pos="1255713" algn="l"/>
                  <a:tab pos="1674813" algn="l"/>
                  <a:tab pos="2092325" algn="l"/>
                  <a:tab pos="2511425" algn="l"/>
                  <a:tab pos="2928938" algn="l"/>
                  <a:tab pos="3348038" algn="l"/>
                  <a:tab pos="3767138" algn="l"/>
                  <a:tab pos="4184650" algn="l"/>
                  <a:tab pos="4603750" algn="l"/>
                  <a:tab pos="5022850" algn="l"/>
                  <a:tab pos="5440363" algn="l"/>
                  <a:tab pos="5859463" algn="l"/>
                  <a:tab pos="6278563" algn="l"/>
                  <a:tab pos="6696075" algn="l"/>
                  <a:tab pos="7115175" algn="l"/>
                  <a:tab pos="7532688" algn="l"/>
                  <a:tab pos="7951788" algn="l"/>
                  <a:tab pos="8370888" algn="l"/>
                </a:tabLst>
              </a:pPr>
              <a:t>43</a:t>
            </a:fld>
            <a:endParaRPr lang="en-GB" sz="1100">
              <a:solidFill>
                <a:srgbClr val="000000"/>
              </a:solidFill>
              <a:ea typeface="Arial Unicode MS" pitchFamily="34" charset="-128"/>
            </a:endParaRPr>
          </a:p>
        </p:txBody>
      </p:sp>
      <p:sp>
        <p:nvSpPr>
          <p:cNvPr id="114692" name="Text Box 2"/>
          <p:cNvSpPr txBox="1">
            <a:spLocks noChangeArrowheads="1"/>
          </p:cNvSpPr>
          <p:nvPr/>
        </p:nvSpPr>
        <p:spPr bwMode="auto">
          <a:xfrm>
            <a:off x="1141413" y="685800"/>
            <a:ext cx="4573587" cy="3429000"/>
          </a:xfrm>
          <a:prstGeom prst="rect">
            <a:avLst/>
          </a:prstGeom>
          <a:solidFill>
            <a:srgbClr val="FFFFFF"/>
          </a:solidFill>
          <a:ln w="9360">
            <a:solidFill>
              <a:srgbClr val="000000"/>
            </a:solidFill>
            <a:miter lim="800000"/>
            <a:headEnd/>
            <a:tailEnd/>
          </a:ln>
        </p:spPr>
        <p:txBody>
          <a:bodyPr wrap="none" lIns="83704" tIns="41852" rIns="83704" bIns="41852" anchor="ctr"/>
          <a:lstStyle/>
          <a:p>
            <a:pPr defTabSz="419100"/>
            <a:endParaRPr lang="en-US" sz="1600"/>
          </a:p>
        </p:txBody>
      </p:sp>
      <p:sp>
        <p:nvSpPr>
          <p:cNvPr id="114693" name="Rectangle 3"/>
          <p:cNvSpPr>
            <a:spLocks noGrp="1" noChangeArrowheads="1"/>
          </p:cNvSpPr>
          <p:nvPr>
            <p:ph type="body"/>
          </p:nvPr>
        </p:nvSpPr>
        <p:spPr bwMode="auto">
          <a:xfrm>
            <a:off x="685800" y="4343400"/>
            <a:ext cx="5481638" cy="4110038"/>
          </a:xfrm>
          <a:noFill/>
        </p:spPr>
        <p:txBody>
          <a:bodyPr wrap="none" numCol="1" anchor="ctr" anchorCtr="0" compatLnSpc="1">
            <a:prstTxWarp prst="textNoShape">
              <a:avLst/>
            </a:prstTxWarp>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7F5B432-4DFE-474A-A06D-734774E286AC}" type="slidenum">
              <a:rPr lang="en-GB" smtClean="0">
                <a:latin typeface="Arial" pitchFamily="34" charset="0"/>
                <a:ea typeface="Arial Unicode MS" pitchFamily="34" charset="-128"/>
                <a:cs typeface="Arial" pitchFamily="34" charset="0"/>
              </a:rPr>
              <a:pPr/>
              <a:t>45</a:t>
            </a:fld>
            <a:endParaRPr lang="en-GB" smtClean="0">
              <a:latin typeface="Arial" pitchFamily="34" charset="0"/>
              <a:ea typeface="Arial Unicode MS" pitchFamily="34" charset="-128"/>
              <a:cs typeface="Arial" pitchFamily="34" charset="0"/>
            </a:endParaRPr>
          </a:p>
        </p:txBody>
      </p:sp>
      <p:sp>
        <p:nvSpPr>
          <p:cNvPr id="1208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08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latin typeface="Times New Roman" pitchFamily="18" charset="0"/>
              </a:rPr>
              <a:t>And so……..Our handheld solution also allowed for doctors to prescribe with the handheld at the bedside</a:t>
            </a:r>
          </a:p>
          <a:p>
            <a:pPr eaLnBrk="1" hangingPunct="1">
              <a:spcBef>
                <a:spcPct val="0"/>
              </a:spcBef>
            </a:pPr>
            <a:r>
              <a:rPr lang="en-GB" smtClean="0">
                <a:latin typeface="Times New Roman" pitchFamily="18" charset="0"/>
              </a:rPr>
              <a:t>I should add that the beauty of basing a solution like this on Inet technology is that you can harness so many other resources.</a:t>
            </a:r>
          </a:p>
          <a:p>
            <a:pPr eaLnBrk="1" hangingPunct="1">
              <a:spcBef>
                <a:spcPct val="0"/>
              </a:spcBef>
            </a:pPr>
            <a:r>
              <a:rPr lang="en-GB" smtClean="0">
                <a:latin typeface="Times New Roman" pitchFamily="18" charset="0"/>
              </a:rPr>
              <a:t>Here it allowed for doctors to click a link to the internet for uptodate drug formulary  information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9954B8-493C-4CDD-A4DA-195EB2164861}" type="slidenum">
              <a:rPr lang="en-GB"/>
              <a:pPr/>
              <a:t>46</a:t>
            </a:fld>
            <a:endParaRPr lang="en-GB"/>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r>
              <a:rPr lang="en-GB"/>
              <a:t>Collapsed first steps of the pathway – now in actual surgery bottom section can be collapsed for clinician to document care given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99D5E38C-E4BF-4FD1-8EA6-4BCAC5646080}"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F9434C9-8C21-4FB9-AACE-C3D137EA5AE6}"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8F9F95E2-7FCE-406C-913E-30D561DA36E0}"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2069BC7E-1A4F-412B-9528-D855499E8301}"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06E596F4-88DD-41A3-B1B0-73E114DE54D9}"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7F7C79DA-1C39-4B1D-A3EC-60AA52D7D232}"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15DB5335-0A34-4816-A436-7F15FA98AC06}"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D23DE518-2C0A-462E-B1BE-76EA9FF94F66}"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148E19C4-FDE0-41F0-94B1-50804E56C1A1}"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D5B3DBD-862B-4EB8-9713-84A0E2EBC322}"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D481E58-9478-4CA3-80E2-BDCA6F58998C}"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GB"/>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F1351436-0DBB-4066-85A0-827AEAC56D2F}"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GB"/>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GB"/>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A7DF8BE5-9086-4368-9476-B3EA154E03EE}"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8CF7714-7E25-4FB6-93B5-125503FEA5DB}"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6.jpeg"/><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29.gif"/></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49.jpe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8.jpeg"/><Relationship Id="rId2" Type="http://schemas.openxmlformats.org/officeDocument/2006/relationships/notesSlide" Target="../notesSlides/notesSlide6.xml"/><Relationship Id="rId16" Type="http://schemas.openxmlformats.org/officeDocument/2006/relationships/image" Target="../media/image51.jpeg"/><Relationship Id="rId1" Type="http://schemas.openxmlformats.org/officeDocument/2006/relationships/slideLayout" Target="../slideLayouts/slideLayout12.xml"/><Relationship Id="rId6" Type="http://schemas.openxmlformats.org/officeDocument/2006/relationships/image" Target="../media/image43.jpeg"/><Relationship Id="rId11" Type="http://schemas.openxmlformats.org/officeDocument/2006/relationships/image" Target="../media/image47.jpeg"/><Relationship Id="rId5" Type="http://schemas.openxmlformats.org/officeDocument/2006/relationships/image" Target="../media/image42.jpeg"/><Relationship Id="rId15" Type="http://schemas.openxmlformats.org/officeDocument/2006/relationships/image" Target="../media/image50.jpeg"/><Relationship Id="rId10" Type="http://schemas.openxmlformats.org/officeDocument/2006/relationships/image" Target="../media/image46.jpeg"/><Relationship Id="rId4" Type="http://schemas.openxmlformats.org/officeDocument/2006/relationships/image" Target="../media/image41.jpeg"/><Relationship Id="rId9" Type="http://schemas.openxmlformats.org/officeDocument/2006/relationships/image" Target="../media/image45.png"/><Relationship Id="rId14" Type="http://schemas.openxmlformats.org/officeDocument/2006/relationships/image" Target="../media/image2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wmf"/></Relationships>
</file>

<file path=ppt/slides/_rels/slide19.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image" Target="../media/image56.jpe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0.jpeg"/><Relationship Id="rId1" Type="http://schemas.openxmlformats.org/officeDocument/2006/relationships/slideLayout" Target="../slideLayouts/slideLayout6.xml"/><Relationship Id="rId5" Type="http://schemas.openxmlformats.org/officeDocument/2006/relationships/image" Target="../media/image62.jpe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2.jpeg"/><Relationship Id="rId7" Type="http://schemas.openxmlformats.org/officeDocument/2006/relationships/image" Target="../media/image6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2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6.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6.jpeg"/><Relationship Id="rId7" Type="http://schemas.openxmlformats.org/officeDocument/2006/relationships/image" Target="../media/image8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8.png"/><Relationship Id="rId11" Type="http://schemas.openxmlformats.org/officeDocument/2006/relationships/image" Target="../media/image21.jpeg"/><Relationship Id="rId5" Type="http://schemas.openxmlformats.org/officeDocument/2006/relationships/image" Target="../media/image84.png"/><Relationship Id="rId10" Type="http://schemas.openxmlformats.org/officeDocument/2006/relationships/image" Target="../media/image92.jpeg"/><Relationship Id="rId4" Type="http://schemas.openxmlformats.org/officeDocument/2006/relationships/image" Target="../media/image87.jpeg"/><Relationship Id="rId9" Type="http://schemas.openxmlformats.org/officeDocument/2006/relationships/image" Target="../media/image91.jpeg"/></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6.png"/><Relationship Id="rId1" Type="http://schemas.openxmlformats.org/officeDocument/2006/relationships/slideLayout" Target="../slideLayouts/slideLayout6.xml"/><Relationship Id="rId4" Type="http://schemas.openxmlformats.org/officeDocument/2006/relationships/image" Target="../media/image84.png"/></Relationships>
</file>

<file path=ppt/slides/_rels/slide39.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0.jpe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8.png"/><Relationship Id="rId4" Type="http://schemas.openxmlformats.org/officeDocument/2006/relationships/image" Target="../media/image99.png"/></Relationships>
</file>

<file path=ppt/slides/_rels/slide4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 Id="rId5" Type="http://schemas.openxmlformats.org/officeDocument/2006/relationships/image" Target="../media/image105.jpeg"/><Relationship Id="rId4" Type="http://schemas.openxmlformats.org/officeDocument/2006/relationships/hyperlink" Target="http://upload.wikimedia.org/wikipedia/commons/e/e1/Brueghel-tower-of-babel.jp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06.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107.jpeg"/><Relationship Id="rId4" Type="http://schemas.openxmlformats.org/officeDocument/2006/relationships/image" Target="../media/image32.jpeg"/></Relationships>
</file>

<file path=ppt/slides/_rels/slide4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4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14.jpeg"/><Relationship Id="rId4" Type="http://schemas.openxmlformats.org/officeDocument/2006/relationships/image" Target="../media/image113.png"/></Relationships>
</file>

<file path=ppt/slides/_rels/slide4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pijournal.com/group/emergency-medicine-informatics" TargetMode="External"/><Relationship Id="rId1" Type="http://schemas.openxmlformats.org/officeDocument/2006/relationships/slideLayout" Target="../slideLayouts/slideLayout6.xml"/><Relationship Id="rId5" Type="http://schemas.openxmlformats.org/officeDocument/2006/relationships/hyperlink" Target="http://www.frectal.com/" TargetMode="External"/><Relationship Id="rId4"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91680" y="3933056"/>
            <a:ext cx="6732240" cy="2592288"/>
          </a:xfrm>
        </p:spPr>
        <p:txBody>
          <a:bodyPr>
            <a:normAutofit fontScale="62500" lnSpcReduction="20000"/>
          </a:bodyPr>
          <a:lstStyle/>
          <a:p>
            <a:pPr algn="r"/>
            <a:r>
              <a:rPr lang="en-GB" b="1" i="1" dirty="0"/>
              <a:t>Ecocem Room, Level 2</a:t>
            </a:r>
          </a:p>
          <a:p>
            <a:pPr algn="r"/>
            <a:r>
              <a:rPr lang="en-GB" b="1" i="1" dirty="0"/>
              <a:t>Data Management &amp; Electronic Health in EM</a:t>
            </a:r>
          </a:p>
          <a:p>
            <a:pPr algn="r"/>
            <a:r>
              <a:rPr lang="en-GB" b="1" i="1" dirty="0"/>
              <a:t>Friday 29th June </a:t>
            </a:r>
            <a:r>
              <a:rPr lang="en-GB" b="1" i="1" dirty="0" smtClean="0"/>
              <a:t>, </a:t>
            </a:r>
            <a:r>
              <a:rPr lang="en-GB" b="1" dirty="0" smtClean="0"/>
              <a:t>10:00 </a:t>
            </a:r>
            <a:r>
              <a:rPr lang="en-GB" b="1" dirty="0"/>
              <a:t>– </a:t>
            </a:r>
            <a:r>
              <a:rPr lang="en-GB" b="1" dirty="0" smtClean="0"/>
              <a:t>12:00</a:t>
            </a:r>
          </a:p>
          <a:p>
            <a:pPr algn="r"/>
            <a:endParaRPr lang="en-GB" b="1" dirty="0"/>
          </a:p>
          <a:p>
            <a:pPr algn="r"/>
            <a:r>
              <a:rPr lang="en-GB" b="1" dirty="0"/>
              <a:t>Tony Shannon (UK</a:t>
            </a:r>
            <a:r>
              <a:rPr lang="en-GB" b="1" dirty="0" smtClean="0"/>
              <a:t>)</a:t>
            </a:r>
          </a:p>
          <a:p>
            <a:pPr algn="r"/>
            <a:r>
              <a:rPr lang="en-GB" b="1" dirty="0" smtClean="0"/>
              <a:t> </a:t>
            </a:r>
          </a:p>
          <a:p>
            <a:pPr algn="r"/>
            <a:r>
              <a:rPr lang="en-GB" b="1" dirty="0" smtClean="0"/>
              <a:t>Guideline </a:t>
            </a:r>
            <a:r>
              <a:rPr lang="en-GB" b="1" dirty="0"/>
              <a:t>Based, </a:t>
            </a:r>
            <a:r>
              <a:rPr lang="en-GB" b="1" dirty="0" smtClean="0"/>
              <a:t>Workflow-Integrated </a:t>
            </a:r>
          </a:p>
          <a:p>
            <a:pPr algn="r"/>
            <a:r>
              <a:rPr lang="en-GB" b="1" dirty="0" smtClean="0"/>
              <a:t>Electronic </a:t>
            </a:r>
            <a:r>
              <a:rPr lang="en-GB" b="1" dirty="0"/>
              <a:t>Health Records in EM</a:t>
            </a:r>
          </a:p>
        </p:txBody>
      </p:sp>
      <p:pic>
        <p:nvPicPr>
          <p:cNvPr id="4" name="Picture 2"/>
          <p:cNvPicPr>
            <a:picLocks noChangeAspect="1" noChangeArrowheads="1"/>
          </p:cNvPicPr>
          <p:nvPr/>
        </p:nvPicPr>
        <p:blipFill>
          <a:blip r:embed="rId2" cstate="print"/>
          <a:srcRect/>
          <a:stretch>
            <a:fillRect/>
          </a:stretch>
        </p:blipFill>
        <p:spPr bwMode="auto">
          <a:xfrm>
            <a:off x="2771800" y="260648"/>
            <a:ext cx="6149057" cy="3241739"/>
          </a:xfrm>
          <a:prstGeom prst="rect">
            <a:avLst/>
          </a:prstGeom>
          <a:noFill/>
          <a:ln w="9525">
            <a:noFill/>
            <a:miter lim="800000"/>
            <a:headEnd/>
            <a:tailEnd/>
          </a:ln>
        </p:spPr>
      </p:pic>
      <p:sp>
        <p:nvSpPr>
          <p:cNvPr id="5" name="Rectangle 4"/>
          <p:cNvSpPr/>
          <p:nvPr/>
        </p:nvSpPr>
        <p:spPr>
          <a:xfrm>
            <a:off x="7380312" y="2348880"/>
            <a:ext cx="1296144" cy="864096"/>
          </a:xfrm>
          <a:prstGeom prst="rect">
            <a:avLst/>
          </a:prstGeom>
          <a:solidFill>
            <a:srgbClr val="D2D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457200" y="273050"/>
            <a:ext cx="8226425" cy="1144588"/>
          </a:xfrm>
          <a:prstGeom prst="rect">
            <a:avLst/>
          </a:prstGeom>
          <a:noFill/>
          <a:ln w="9525">
            <a:noFill/>
            <a:round/>
            <a:headEnd/>
            <a:tailEnd/>
          </a:ln>
        </p:spPr>
        <p:txBody>
          <a:bodyPr lIns="90119" tIns="46693" rIns="90119" bIns="46693" anchor="ctr"/>
          <a:lstStyle/>
          <a:p>
            <a:pPr defTabSz="414338" hangingPunct="0">
              <a:lnSpc>
                <a:spcPct val="93000"/>
              </a:lnSpc>
              <a:buSzPct val="100000"/>
              <a:tabLst>
                <a:tab pos="0" algn="l"/>
                <a:tab pos="403225" algn="l"/>
                <a:tab pos="811213" algn="l"/>
                <a:tab pos="1216025" algn="l"/>
                <a:tab pos="1625600" algn="l"/>
                <a:tab pos="2033588" algn="l"/>
                <a:tab pos="2441575" algn="l"/>
                <a:tab pos="2847975" algn="l"/>
                <a:tab pos="3255963" algn="l"/>
                <a:tab pos="3663950" algn="l"/>
                <a:tab pos="4068763" algn="l"/>
                <a:tab pos="4478338" algn="l"/>
                <a:tab pos="4889500" algn="l"/>
                <a:tab pos="5292725" algn="l"/>
                <a:tab pos="5699125" algn="l"/>
                <a:tab pos="6108700" algn="l"/>
                <a:tab pos="6516688" algn="l"/>
                <a:tab pos="6921500" algn="l"/>
                <a:tab pos="7329488" algn="l"/>
                <a:tab pos="7739063" algn="l"/>
                <a:tab pos="8145463" algn="l"/>
                <a:tab pos="8294688" algn="l"/>
                <a:tab pos="8707438" algn="l"/>
                <a:tab pos="9121775" algn="l"/>
                <a:tab pos="9539288" algn="l"/>
              </a:tabLst>
            </a:pPr>
            <a:r>
              <a:rPr lang="en-US" sz="4000">
                <a:solidFill>
                  <a:srgbClr val="000000"/>
                </a:solidFill>
                <a:ea typeface="DejaVu Sans"/>
                <a:cs typeface="DejaVu Sans"/>
              </a:rPr>
              <a:t>Tony Shannon	</a:t>
            </a:r>
          </a:p>
        </p:txBody>
      </p:sp>
      <p:sp>
        <p:nvSpPr>
          <p:cNvPr id="3075" name="Text Box 2"/>
          <p:cNvSpPr txBox="1">
            <a:spLocks noChangeArrowheads="1"/>
          </p:cNvSpPr>
          <p:nvPr/>
        </p:nvSpPr>
        <p:spPr bwMode="auto">
          <a:xfrm>
            <a:off x="457200" y="1600200"/>
            <a:ext cx="8507413" cy="4525963"/>
          </a:xfrm>
          <a:prstGeom prst="rect">
            <a:avLst/>
          </a:prstGeom>
          <a:noFill/>
          <a:ln w="9525">
            <a:noFill/>
            <a:round/>
            <a:headEnd/>
            <a:tailEnd/>
          </a:ln>
        </p:spPr>
        <p:txBody>
          <a:bodyPr lIns="90119" tIns="46693" rIns="90119" bIns="46693"/>
          <a:lstStyle/>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M.B. B.Ch. B.A.O. 							Ireland</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Fellow of College of Emergency Medicine 	England</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Fellowship in Informatics					USA</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MSc in IT Management						England</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Consultant in Emergency Medicine, Leeds Teaching Hospitals</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smtClean="0">
                <a:solidFill>
                  <a:srgbClr val="000000"/>
                </a:solidFill>
                <a:ea typeface="DejaVu Sans"/>
                <a:cs typeface="DejaVu Sans"/>
              </a:rPr>
              <a:t>Chief Clinical Information Officer, </a:t>
            </a:r>
            <a:r>
              <a:rPr lang="en-GB" dirty="0">
                <a:solidFill>
                  <a:srgbClr val="000000"/>
                </a:solidFill>
                <a:ea typeface="DejaVu Sans"/>
                <a:cs typeface="DejaVu Sans"/>
              </a:rPr>
              <a:t>	Leeds Teaching Hospitals</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(Clinical Lead, NHS Connecting for Health – National Programme for IT)</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r>
              <a:rPr lang="en-GB" dirty="0">
                <a:solidFill>
                  <a:srgbClr val="000000"/>
                </a:solidFill>
                <a:ea typeface="DejaVu Sans"/>
                <a:cs typeface="DejaVu Sans"/>
              </a:rPr>
              <a:t>(Chair, Clinical Review Board, openEHR Foundation)</a:t>
            </a: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a:p>
            <a:pPr marL="309563" indent="-304800" defTabSz="414338" hangingPunct="0">
              <a:lnSpc>
                <a:spcPct val="90000"/>
              </a:lnSpc>
              <a:spcAft>
                <a:spcPts val="1288"/>
              </a:spcAft>
              <a:buSzPct val="100000"/>
              <a:tabLst>
                <a:tab pos="309563" algn="l"/>
                <a:tab pos="403225" algn="l"/>
                <a:tab pos="811213" algn="l"/>
                <a:tab pos="1216025" algn="l"/>
                <a:tab pos="1625600" algn="l"/>
                <a:tab pos="2033588" algn="l"/>
                <a:tab pos="2441575" algn="l"/>
                <a:tab pos="2847975" algn="l"/>
                <a:tab pos="3255963" algn="l"/>
                <a:tab pos="3663950" algn="l"/>
                <a:tab pos="4068763" algn="l"/>
                <a:tab pos="4478338" algn="l"/>
                <a:tab pos="4886325" algn="l"/>
                <a:tab pos="5292725" algn="l"/>
                <a:tab pos="5699125" algn="l"/>
                <a:tab pos="6108700" algn="l"/>
                <a:tab pos="6516688" algn="l"/>
                <a:tab pos="6921500" algn="l"/>
                <a:tab pos="7329488" algn="l"/>
                <a:tab pos="7739063" algn="l"/>
                <a:tab pos="8145463" algn="l"/>
                <a:tab pos="8289925" algn="l"/>
                <a:tab pos="8704263" algn="l"/>
                <a:tab pos="9121775" algn="l"/>
                <a:tab pos="9536113" algn="l"/>
                <a:tab pos="9537700" algn="l"/>
              </a:tabLst>
            </a:pPr>
            <a:endParaRPr lang="en-GB" dirty="0">
              <a:solidFill>
                <a:srgbClr val="000000"/>
              </a:solidFill>
              <a:ea typeface="DejaVu Sans"/>
              <a:cs typeface="DejaVu San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algn="l"/>
            <a:r>
              <a:rPr lang="en-GB"/>
              <a:t>	</a:t>
            </a:r>
          </a:p>
        </p:txBody>
      </p:sp>
      <p:sp>
        <p:nvSpPr>
          <p:cNvPr id="320515" name="Rectangle 3"/>
          <p:cNvSpPr>
            <a:spLocks noGrp="1" noChangeArrowheads="1"/>
          </p:cNvSpPr>
          <p:nvPr>
            <p:ph type="body" idx="1"/>
          </p:nvPr>
        </p:nvSpPr>
        <p:spPr/>
        <p:txBody>
          <a:bodyPr/>
          <a:lstStyle/>
          <a:p>
            <a:pPr>
              <a:buFontTx/>
              <a:buNone/>
            </a:pPr>
            <a:r>
              <a:rPr lang="en-GB"/>
              <a:t>	</a:t>
            </a:r>
          </a:p>
          <a:p>
            <a:endParaRPr lang="en-GB"/>
          </a:p>
          <a:p>
            <a:endParaRPr lang="en-GB"/>
          </a:p>
          <a:p>
            <a:endParaRPr lang="en-GB"/>
          </a:p>
          <a:p>
            <a:endParaRPr lang="en-GB"/>
          </a:p>
          <a:p>
            <a:endParaRPr lang="en-GB"/>
          </a:p>
        </p:txBody>
      </p:sp>
      <p:pic>
        <p:nvPicPr>
          <p:cNvPr id="320516" name="Picture 4" descr="coal_face"/>
          <p:cNvPicPr>
            <a:picLocks noChangeAspect="1" noChangeArrowheads="1"/>
          </p:cNvPicPr>
          <p:nvPr/>
        </p:nvPicPr>
        <p:blipFill>
          <a:blip r:embed="rId2" cstate="print"/>
          <a:srcRect/>
          <a:stretch>
            <a:fillRect/>
          </a:stretch>
        </p:blipFill>
        <p:spPr bwMode="auto">
          <a:xfrm>
            <a:off x="3059113" y="4025900"/>
            <a:ext cx="2849562" cy="2832100"/>
          </a:xfrm>
          <a:prstGeom prst="rect">
            <a:avLst/>
          </a:prstGeom>
          <a:noFill/>
        </p:spPr>
      </p:pic>
      <p:pic>
        <p:nvPicPr>
          <p:cNvPr id="320517" name="Picture 5" descr="spotlight"/>
          <p:cNvPicPr>
            <a:picLocks noChangeAspect="1" noChangeArrowheads="1"/>
          </p:cNvPicPr>
          <p:nvPr/>
        </p:nvPicPr>
        <p:blipFill>
          <a:blip r:embed="rId3" cstate="print"/>
          <a:srcRect/>
          <a:stretch>
            <a:fillRect/>
          </a:stretch>
        </p:blipFill>
        <p:spPr bwMode="auto">
          <a:xfrm>
            <a:off x="3059113" y="0"/>
            <a:ext cx="2881312" cy="2276475"/>
          </a:xfrm>
          <a:prstGeom prst="rect">
            <a:avLst/>
          </a:prstGeom>
          <a:noFill/>
        </p:spPr>
      </p:pic>
      <p:pic>
        <p:nvPicPr>
          <p:cNvPr id="320518" name="Picture 6" descr="primarycare"/>
          <p:cNvPicPr>
            <a:picLocks noChangeAspect="1" noChangeArrowheads="1"/>
          </p:cNvPicPr>
          <p:nvPr/>
        </p:nvPicPr>
        <p:blipFill>
          <a:blip r:embed="rId4" cstate="print"/>
          <a:srcRect/>
          <a:stretch>
            <a:fillRect/>
          </a:stretch>
        </p:blipFill>
        <p:spPr bwMode="auto">
          <a:xfrm>
            <a:off x="0" y="2276475"/>
            <a:ext cx="2484438" cy="2076450"/>
          </a:xfrm>
          <a:prstGeom prst="rect">
            <a:avLst/>
          </a:prstGeom>
          <a:noFill/>
          <a:ln w="9525">
            <a:solidFill>
              <a:schemeClr val="tx1"/>
            </a:solidFill>
            <a:miter lim="800000"/>
            <a:headEnd/>
            <a:tailEnd/>
          </a:ln>
        </p:spPr>
      </p:pic>
      <p:pic>
        <p:nvPicPr>
          <p:cNvPr id="320519" name="Picture 7" descr="secondarycare_Sx"/>
          <p:cNvPicPr>
            <a:picLocks noChangeAspect="1" noChangeArrowheads="1"/>
          </p:cNvPicPr>
          <p:nvPr/>
        </p:nvPicPr>
        <p:blipFill>
          <a:blip r:embed="rId5" cstate="print"/>
          <a:srcRect/>
          <a:stretch>
            <a:fillRect/>
          </a:stretch>
        </p:blipFill>
        <p:spPr bwMode="auto">
          <a:xfrm>
            <a:off x="6372225" y="2276475"/>
            <a:ext cx="2627313" cy="2089150"/>
          </a:xfrm>
          <a:prstGeom prst="rect">
            <a:avLst/>
          </a:prstGeom>
          <a:noFill/>
        </p:spPr>
      </p:pic>
      <p:pic>
        <p:nvPicPr>
          <p:cNvPr id="320520" name="Picture 8" descr="emergency"/>
          <p:cNvPicPr>
            <a:picLocks noChangeAspect="1" noChangeArrowheads="1"/>
          </p:cNvPicPr>
          <p:nvPr/>
        </p:nvPicPr>
        <p:blipFill>
          <a:blip r:embed="rId6" cstate="print"/>
          <a:srcRect t="2414" r="1723" b="2695"/>
          <a:stretch>
            <a:fillRect/>
          </a:stretch>
        </p:blipFill>
        <p:spPr bwMode="auto">
          <a:xfrm>
            <a:off x="2411413" y="1844675"/>
            <a:ext cx="4176712" cy="296068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a:endParaRPr lang="en-US"/>
          </a:p>
        </p:txBody>
      </p:sp>
      <p:sp>
        <p:nvSpPr>
          <p:cNvPr id="6147" name="Rectangle 3"/>
          <p:cNvSpPr>
            <a:spLocks noGrp="1" noChangeArrowheads="1"/>
          </p:cNvSpPr>
          <p:nvPr>
            <p:ph type="body" idx="1"/>
          </p:nvPr>
        </p:nvSpPr>
        <p:spPr>
          <a:xfrm>
            <a:off x="457200" y="1600200"/>
            <a:ext cx="4619625" cy="4525963"/>
          </a:xfrm>
        </p:spPr>
        <p:txBody>
          <a:bodyPr/>
          <a:lstStyle/>
          <a:p>
            <a:endParaRPr lang="en-GB"/>
          </a:p>
          <a:p>
            <a:endParaRPr lang="en-GB"/>
          </a:p>
          <a:p>
            <a:endParaRPr lang="en-GB"/>
          </a:p>
        </p:txBody>
      </p:sp>
      <p:pic>
        <p:nvPicPr>
          <p:cNvPr id="6148" name="Picture 4" descr="pressurecooker"/>
          <p:cNvPicPr>
            <a:picLocks noChangeAspect="1" noChangeArrowheads="1"/>
          </p:cNvPicPr>
          <p:nvPr/>
        </p:nvPicPr>
        <p:blipFill>
          <a:blip r:embed="rId2" cstate="print"/>
          <a:srcRect/>
          <a:stretch>
            <a:fillRect/>
          </a:stretch>
        </p:blipFill>
        <p:spPr bwMode="auto">
          <a:xfrm>
            <a:off x="250825" y="188913"/>
            <a:ext cx="8569325" cy="6553200"/>
          </a:xfrm>
          <a:prstGeom prst="rect">
            <a:avLst/>
          </a:prstGeom>
          <a:noFill/>
        </p:spPr>
      </p:pic>
      <p:sp>
        <p:nvSpPr>
          <p:cNvPr id="6150" name="Rectangle 6"/>
          <p:cNvSpPr>
            <a:spLocks noChangeArrowheads="1"/>
          </p:cNvSpPr>
          <p:nvPr/>
        </p:nvSpPr>
        <p:spPr bwMode="auto">
          <a:xfrm>
            <a:off x="4932363" y="3860800"/>
            <a:ext cx="3095625" cy="1554163"/>
          </a:xfrm>
          <a:prstGeom prst="rect">
            <a:avLst/>
          </a:prstGeom>
          <a:noFill/>
          <a:ln w="9525">
            <a:noFill/>
            <a:miter lim="800000"/>
            <a:headEnd/>
            <a:tailEnd/>
          </a:ln>
          <a:effectLst/>
        </p:spPr>
        <p:txBody>
          <a:bodyPr>
            <a:spAutoFit/>
          </a:bodyPr>
          <a:lstStyle/>
          <a:p>
            <a:r>
              <a:rPr lang="en-GB" sz="3200"/>
              <a:t> </a:t>
            </a:r>
          </a:p>
          <a:p>
            <a:endParaRPr lang="en-GB" sz="3200"/>
          </a:p>
          <a:p>
            <a:endParaRPr lang="en-GB" sz="3200"/>
          </a:p>
        </p:txBody>
      </p:sp>
      <p:pic>
        <p:nvPicPr>
          <p:cNvPr id="6151" name="Picture 7" descr="cost"/>
          <p:cNvPicPr>
            <a:picLocks noChangeAspect="1" noChangeArrowheads="1"/>
          </p:cNvPicPr>
          <p:nvPr/>
        </p:nvPicPr>
        <p:blipFill>
          <a:blip r:embed="rId3" cstate="print"/>
          <a:srcRect/>
          <a:stretch>
            <a:fillRect/>
          </a:stretch>
        </p:blipFill>
        <p:spPr bwMode="auto">
          <a:xfrm>
            <a:off x="6804025" y="3933825"/>
            <a:ext cx="1714500" cy="1809750"/>
          </a:xfrm>
          <a:prstGeom prst="rect">
            <a:avLst/>
          </a:prstGeom>
          <a:noFill/>
        </p:spPr>
      </p:pic>
      <p:pic>
        <p:nvPicPr>
          <p:cNvPr id="6152" name="Picture 8" descr="quality"/>
          <p:cNvPicPr>
            <a:picLocks noChangeAspect="1" noChangeArrowheads="1"/>
          </p:cNvPicPr>
          <p:nvPr/>
        </p:nvPicPr>
        <p:blipFill>
          <a:blip r:embed="rId4" cstate="print"/>
          <a:srcRect/>
          <a:stretch>
            <a:fillRect/>
          </a:stretch>
        </p:blipFill>
        <p:spPr bwMode="auto">
          <a:xfrm>
            <a:off x="684213" y="4005263"/>
            <a:ext cx="1566862" cy="1655762"/>
          </a:xfrm>
          <a:prstGeom prst="rect">
            <a:avLst/>
          </a:prstGeom>
          <a:noFill/>
          <a:ln w="9525">
            <a:solidFill>
              <a:schemeClr val="tx1"/>
            </a:solidFill>
            <a:miter lim="800000"/>
            <a:headEnd/>
            <a:tailEnd/>
          </a:ln>
        </p:spPr>
      </p:pic>
      <p:pic>
        <p:nvPicPr>
          <p:cNvPr id="6153" name="Picture 9" descr="risk"/>
          <p:cNvPicPr>
            <a:picLocks noChangeAspect="1" noChangeArrowheads="1"/>
          </p:cNvPicPr>
          <p:nvPr/>
        </p:nvPicPr>
        <p:blipFill>
          <a:blip r:embed="rId5" cstate="print"/>
          <a:srcRect l="13921" t="14583" r="16479" b="1843"/>
          <a:stretch>
            <a:fillRect/>
          </a:stretch>
        </p:blipFill>
        <p:spPr bwMode="auto">
          <a:xfrm>
            <a:off x="2627313" y="4652963"/>
            <a:ext cx="1549400" cy="1752600"/>
          </a:xfrm>
          <a:prstGeom prst="rect">
            <a:avLst/>
          </a:prstGeom>
          <a:noFill/>
          <a:ln w="9525">
            <a:noFill/>
            <a:miter lim="800000"/>
            <a:headEnd/>
            <a:tailEnd/>
          </a:ln>
        </p:spPr>
      </p:pic>
      <p:pic>
        <p:nvPicPr>
          <p:cNvPr id="6154" name="Picture 10" descr="timer"/>
          <p:cNvPicPr>
            <a:picLocks noChangeAspect="1" noChangeArrowheads="1"/>
          </p:cNvPicPr>
          <p:nvPr/>
        </p:nvPicPr>
        <p:blipFill>
          <a:blip r:embed="rId6" cstate="print"/>
          <a:srcRect/>
          <a:stretch>
            <a:fillRect/>
          </a:stretch>
        </p:blipFill>
        <p:spPr bwMode="auto">
          <a:xfrm>
            <a:off x="4787900" y="4797425"/>
            <a:ext cx="1655763" cy="1649413"/>
          </a:xfrm>
          <a:prstGeom prst="rect">
            <a:avLst/>
          </a:prstGeom>
          <a:noFill/>
        </p:spPr>
      </p:pic>
      <p:pic>
        <p:nvPicPr>
          <p:cNvPr id="11" name="Picture 8" descr="emergency"/>
          <p:cNvPicPr>
            <a:picLocks noChangeAspect="1" noChangeArrowheads="1"/>
          </p:cNvPicPr>
          <p:nvPr/>
        </p:nvPicPr>
        <p:blipFill>
          <a:blip r:embed="rId7" cstate="print"/>
          <a:srcRect l="2520" t="2414" r="1723" b="2695"/>
          <a:stretch>
            <a:fillRect/>
          </a:stretch>
        </p:blipFill>
        <p:spPr bwMode="auto">
          <a:xfrm>
            <a:off x="2936110" y="1124744"/>
            <a:ext cx="3508098" cy="255216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noChangeArrowheads="1"/>
          </p:cNvPicPr>
          <p:nvPr/>
        </p:nvPicPr>
        <p:blipFill>
          <a:blip r:embed="rId3" cstate="print"/>
          <a:srcRect/>
          <a:stretch>
            <a:fillRect/>
          </a:stretch>
        </p:blipFill>
        <p:spPr bwMode="auto">
          <a:xfrm>
            <a:off x="0" y="2205038"/>
            <a:ext cx="3505200" cy="2286000"/>
          </a:xfrm>
          <a:prstGeom prst="rect">
            <a:avLst/>
          </a:prstGeom>
          <a:noFill/>
          <a:ln w="9525">
            <a:noFill/>
            <a:round/>
            <a:headEnd/>
            <a:tailEnd/>
          </a:ln>
        </p:spPr>
      </p:pic>
      <p:pic>
        <p:nvPicPr>
          <p:cNvPr id="7171" name="Picture 2"/>
          <p:cNvPicPr>
            <a:picLocks noChangeAspect="1" noChangeArrowheads="1"/>
          </p:cNvPicPr>
          <p:nvPr/>
        </p:nvPicPr>
        <p:blipFill>
          <a:blip r:embed="rId4" cstate="print"/>
          <a:srcRect l="18225"/>
          <a:stretch>
            <a:fillRect/>
          </a:stretch>
        </p:blipFill>
        <p:spPr bwMode="auto">
          <a:xfrm>
            <a:off x="0" y="4508500"/>
            <a:ext cx="2987675" cy="2349500"/>
          </a:xfrm>
          <a:prstGeom prst="rect">
            <a:avLst/>
          </a:prstGeom>
          <a:noFill/>
          <a:ln w="9525">
            <a:noFill/>
            <a:round/>
            <a:headEnd/>
            <a:tailEnd/>
          </a:ln>
        </p:spPr>
      </p:pic>
      <p:pic>
        <p:nvPicPr>
          <p:cNvPr id="7172" name="Picture 3"/>
          <p:cNvPicPr>
            <a:picLocks noChangeAspect="1" noChangeArrowheads="1"/>
          </p:cNvPicPr>
          <p:nvPr/>
        </p:nvPicPr>
        <p:blipFill>
          <a:blip r:embed="rId5" cstate="print"/>
          <a:srcRect/>
          <a:stretch>
            <a:fillRect/>
          </a:stretch>
        </p:blipFill>
        <p:spPr bwMode="auto">
          <a:xfrm>
            <a:off x="3059113" y="4572000"/>
            <a:ext cx="3352800" cy="2286000"/>
          </a:xfrm>
          <a:prstGeom prst="rect">
            <a:avLst/>
          </a:prstGeom>
          <a:noFill/>
          <a:ln w="9525">
            <a:noFill/>
            <a:round/>
            <a:headEnd/>
            <a:tailEnd/>
          </a:ln>
        </p:spPr>
      </p:pic>
      <p:pic>
        <p:nvPicPr>
          <p:cNvPr id="7173" name="Picture 4"/>
          <p:cNvPicPr>
            <a:picLocks noChangeAspect="1" noChangeArrowheads="1"/>
          </p:cNvPicPr>
          <p:nvPr/>
        </p:nvPicPr>
        <p:blipFill>
          <a:blip r:embed="rId6" cstate="print"/>
          <a:srcRect/>
          <a:stretch>
            <a:fillRect/>
          </a:stretch>
        </p:blipFill>
        <p:spPr bwMode="auto">
          <a:xfrm>
            <a:off x="0" y="0"/>
            <a:ext cx="2971800" cy="2286000"/>
          </a:xfrm>
          <a:prstGeom prst="rect">
            <a:avLst/>
          </a:prstGeom>
          <a:noFill/>
          <a:ln w="9525">
            <a:noFill/>
            <a:round/>
            <a:headEnd/>
            <a:tailEnd/>
          </a:ln>
        </p:spPr>
      </p:pic>
      <p:pic>
        <p:nvPicPr>
          <p:cNvPr id="7174" name="Picture 5"/>
          <p:cNvPicPr>
            <a:picLocks noChangeAspect="1" noChangeArrowheads="1"/>
          </p:cNvPicPr>
          <p:nvPr/>
        </p:nvPicPr>
        <p:blipFill>
          <a:blip r:embed="rId7" cstate="print"/>
          <a:srcRect/>
          <a:stretch>
            <a:fillRect/>
          </a:stretch>
        </p:blipFill>
        <p:spPr bwMode="auto">
          <a:xfrm>
            <a:off x="3132138" y="0"/>
            <a:ext cx="3311525" cy="2133600"/>
          </a:xfrm>
          <a:prstGeom prst="rect">
            <a:avLst/>
          </a:prstGeom>
          <a:noFill/>
          <a:ln w="9525">
            <a:noFill/>
            <a:round/>
            <a:headEnd/>
            <a:tailEnd/>
          </a:ln>
        </p:spPr>
      </p:pic>
      <p:pic>
        <p:nvPicPr>
          <p:cNvPr id="7175" name="Picture 6"/>
          <p:cNvPicPr>
            <a:picLocks noChangeAspect="1" noChangeArrowheads="1"/>
          </p:cNvPicPr>
          <p:nvPr/>
        </p:nvPicPr>
        <p:blipFill>
          <a:blip r:embed="rId8" cstate="print"/>
          <a:srcRect/>
          <a:stretch>
            <a:fillRect/>
          </a:stretch>
        </p:blipFill>
        <p:spPr bwMode="auto">
          <a:xfrm>
            <a:off x="6477000" y="0"/>
            <a:ext cx="2667000" cy="6858000"/>
          </a:xfrm>
          <a:prstGeom prst="rect">
            <a:avLst/>
          </a:prstGeom>
          <a:noFill/>
          <a:ln w="9525">
            <a:noFill/>
            <a:round/>
            <a:headEnd/>
            <a:tailEnd/>
          </a:ln>
        </p:spPr>
      </p:pic>
      <p:pic>
        <p:nvPicPr>
          <p:cNvPr id="7176" name="Picture 7"/>
          <p:cNvPicPr>
            <a:picLocks noChangeAspect="1" noChangeArrowheads="1"/>
          </p:cNvPicPr>
          <p:nvPr/>
        </p:nvPicPr>
        <p:blipFill>
          <a:blip r:embed="rId9" cstate="print"/>
          <a:srcRect/>
          <a:stretch>
            <a:fillRect/>
          </a:stretch>
        </p:blipFill>
        <p:spPr bwMode="auto">
          <a:xfrm>
            <a:off x="2987675" y="2205038"/>
            <a:ext cx="3497263" cy="2325687"/>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002" name="Picture 2" descr="http://www.octium.eu/en/images/stories/octium/information_overload.jpg"/>
          <p:cNvPicPr>
            <a:picLocks noChangeAspect="1" noChangeArrowheads="1"/>
          </p:cNvPicPr>
          <p:nvPr/>
        </p:nvPicPr>
        <p:blipFill>
          <a:blip r:embed="rId2" cstate="print"/>
          <a:srcRect b="30517"/>
          <a:stretch>
            <a:fillRect/>
          </a:stretch>
        </p:blipFill>
        <p:spPr bwMode="auto">
          <a:xfrm>
            <a:off x="683568" y="476672"/>
            <a:ext cx="7560840" cy="54006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andy%20patients%20tablet4"/>
          <p:cNvPicPr>
            <a:picLocks noChangeAspect="1" noChangeArrowheads="1"/>
          </p:cNvPicPr>
          <p:nvPr/>
        </p:nvPicPr>
        <p:blipFill>
          <a:blip r:embed="rId3" cstate="print"/>
          <a:srcRect/>
          <a:stretch>
            <a:fillRect/>
          </a:stretch>
        </p:blipFill>
        <p:spPr bwMode="auto">
          <a:xfrm>
            <a:off x="7235825" y="5373688"/>
            <a:ext cx="1006475" cy="1008062"/>
          </a:xfrm>
          <a:prstGeom prst="rect">
            <a:avLst/>
          </a:prstGeom>
          <a:noFill/>
        </p:spPr>
      </p:pic>
      <p:pic>
        <p:nvPicPr>
          <p:cNvPr id="15363" name="Picture 3" descr="spiral"/>
          <p:cNvPicPr>
            <a:picLocks noChangeAspect="1" noChangeArrowheads="1"/>
          </p:cNvPicPr>
          <p:nvPr/>
        </p:nvPicPr>
        <p:blipFill>
          <a:blip r:embed="rId4" cstate="print"/>
          <a:srcRect/>
          <a:stretch>
            <a:fillRect/>
          </a:stretch>
        </p:blipFill>
        <p:spPr bwMode="auto">
          <a:xfrm>
            <a:off x="3962400" y="3124200"/>
            <a:ext cx="1447800" cy="1447800"/>
          </a:xfrm>
          <a:prstGeom prst="rect">
            <a:avLst/>
          </a:prstGeom>
          <a:noFill/>
        </p:spPr>
      </p:pic>
      <p:sp>
        <p:nvSpPr>
          <p:cNvPr id="15364" name="Oval 4"/>
          <p:cNvSpPr>
            <a:spLocks noChangeArrowheads="1"/>
          </p:cNvSpPr>
          <p:nvPr/>
        </p:nvSpPr>
        <p:spPr bwMode="auto">
          <a:xfrm>
            <a:off x="2133600" y="2209800"/>
            <a:ext cx="5105400" cy="3810000"/>
          </a:xfrm>
          <a:prstGeom prst="ellipse">
            <a:avLst/>
          </a:prstGeom>
          <a:noFill/>
          <a:ln w="19050">
            <a:solidFill>
              <a:schemeClr val="tx1"/>
            </a:solidFill>
            <a:round/>
            <a:headEnd/>
            <a:tailEnd/>
          </a:ln>
          <a:effectLst/>
        </p:spPr>
        <p:txBody>
          <a:bodyPr wrap="none" anchor="ctr"/>
          <a:lstStyle/>
          <a:p>
            <a:endParaRPr lang="en-GB"/>
          </a:p>
        </p:txBody>
      </p:sp>
      <p:pic>
        <p:nvPicPr>
          <p:cNvPr id="15365" name="Picture 5" descr="bbctrauma_group"/>
          <p:cNvPicPr>
            <a:picLocks noChangeAspect="1" noChangeArrowheads="1"/>
          </p:cNvPicPr>
          <p:nvPr/>
        </p:nvPicPr>
        <p:blipFill>
          <a:blip r:embed="rId5" cstate="print"/>
          <a:srcRect/>
          <a:stretch>
            <a:fillRect/>
          </a:stretch>
        </p:blipFill>
        <p:spPr bwMode="auto">
          <a:xfrm>
            <a:off x="827088" y="4868863"/>
            <a:ext cx="1236662" cy="1201737"/>
          </a:xfrm>
          <a:prstGeom prst="rect">
            <a:avLst/>
          </a:prstGeom>
          <a:noFill/>
        </p:spPr>
      </p:pic>
      <p:sp>
        <p:nvSpPr>
          <p:cNvPr id="15366" name="Oval 6"/>
          <p:cNvSpPr>
            <a:spLocks noChangeArrowheads="1"/>
          </p:cNvSpPr>
          <p:nvPr/>
        </p:nvSpPr>
        <p:spPr bwMode="auto">
          <a:xfrm>
            <a:off x="179388" y="4437063"/>
            <a:ext cx="2654300" cy="1938337"/>
          </a:xfrm>
          <a:prstGeom prst="ellipse">
            <a:avLst/>
          </a:prstGeom>
          <a:noFill/>
          <a:ln w="9525">
            <a:solidFill>
              <a:schemeClr val="tx1"/>
            </a:solidFill>
            <a:round/>
            <a:headEnd/>
            <a:tailEnd/>
          </a:ln>
          <a:effectLst/>
        </p:spPr>
        <p:txBody>
          <a:bodyPr wrap="none" anchor="ctr"/>
          <a:lstStyle/>
          <a:p>
            <a:endParaRPr lang="en-GB"/>
          </a:p>
        </p:txBody>
      </p:sp>
      <p:sp>
        <p:nvSpPr>
          <p:cNvPr id="15367" name="Oval 7"/>
          <p:cNvSpPr>
            <a:spLocks noChangeArrowheads="1"/>
          </p:cNvSpPr>
          <p:nvPr/>
        </p:nvSpPr>
        <p:spPr bwMode="auto">
          <a:xfrm>
            <a:off x="6372225" y="4076700"/>
            <a:ext cx="2520950" cy="2333625"/>
          </a:xfrm>
          <a:prstGeom prst="ellipse">
            <a:avLst/>
          </a:prstGeom>
          <a:noFill/>
          <a:ln w="9525">
            <a:solidFill>
              <a:schemeClr val="tx1"/>
            </a:solidFill>
            <a:round/>
            <a:headEnd/>
            <a:tailEnd/>
          </a:ln>
          <a:effectLst/>
        </p:spPr>
        <p:txBody>
          <a:bodyPr wrap="none" anchor="ctr"/>
          <a:lstStyle/>
          <a:p>
            <a:endParaRPr lang="en-GB"/>
          </a:p>
        </p:txBody>
      </p:sp>
      <p:sp>
        <p:nvSpPr>
          <p:cNvPr id="15368" name="Text Box 8"/>
          <p:cNvSpPr txBox="1">
            <a:spLocks noChangeArrowheads="1"/>
          </p:cNvSpPr>
          <p:nvPr/>
        </p:nvSpPr>
        <p:spPr bwMode="auto">
          <a:xfrm>
            <a:off x="2843808" y="2204864"/>
            <a:ext cx="1688852" cy="461665"/>
          </a:xfrm>
          <a:prstGeom prst="rect">
            <a:avLst/>
          </a:prstGeom>
          <a:solidFill>
            <a:schemeClr val="bg1"/>
          </a:solidFill>
          <a:ln w="9525">
            <a:noFill/>
            <a:miter lim="800000"/>
            <a:headEnd/>
            <a:tailEnd/>
          </a:ln>
          <a:effectLst/>
        </p:spPr>
        <p:txBody>
          <a:bodyPr wrap="square">
            <a:spAutoFit/>
          </a:bodyPr>
          <a:lstStyle/>
          <a:p>
            <a:pPr eaLnBrk="0" hangingPunct="0">
              <a:spcBef>
                <a:spcPct val="50000"/>
              </a:spcBef>
            </a:pPr>
            <a:r>
              <a:rPr lang="en-GB" sz="2400" dirty="0"/>
              <a:t>Referral in</a:t>
            </a:r>
            <a:endParaRPr lang="en-GB" sz="2400" dirty="0">
              <a:latin typeface="Times New Roman" pitchFamily="18" charset="0"/>
            </a:endParaRPr>
          </a:p>
        </p:txBody>
      </p:sp>
      <p:sp>
        <p:nvSpPr>
          <p:cNvPr id="15369" name="Text Box 9"/>
          <p:cNvSpPr txBox="1">
            <a:spLocks noChangeArrowheads="1"/>
          </p:cNvSpPr>
          <p:nvPr/>
        </p:nvSpPr>
        <p:spPr bwMode="auto">
          <a:xfrm>
            <a:off x="3810000" y="2667000"/>
            <a:ext cx="2133600" cy="457200"/>
          </a:xfrm>
          <a:prstGeom prst="rect">
            <a:avLst/>
          </a:prstGeom>
          <a:noFill/>
          <a:ln w="9525">
            <a:noFill/>
            <a:miter lim="800000"/>
            <a:headEnd/>
            <a:tailEnd/>
          </a:ln>
          <a:effectLst/>
        </p:spPr>
        <p:txBody>
          <a:bodyPr>
            <a:spAutoFit/>
          </a:bodyPr>
          <a:lstStyle/>
          <a:p>
            <a:pPr eaLnBrk="0" hangingPunct="0">
              <a:spcBef>
                <a:spcPct val="50000"/>
              </a:spcBef>
            </a:pPr>
            <a:r>
              <a:rPr lang="en-GB" sz="2400"/>
              <a:t>Assessment</a:t>
            </a:r>
            <a:endParaRPr lang="en-GB" sz="2400">
              <a:latin typeface="Times New Roman" pitchFamily="18" charset="0"/>
            </a:endParaRPr>
          </a:p>
        </p:txBody>
      </p:sp>
      <p:sp>
        <p:nvSpPr>
          <p:cNvPr id="15370" name="Text Box 10"/>
          <p:cNvSpPr txBox="1">
            <a:spLocks noChangeArrowheads="1"/>
          </p:cNvSpPr>
          <p:nvPr/>
        </p:nvSpPr>
        <p:spPr bwMode="auto">
          <a:xfrm>
            <a:off x="5364163" y="4149725"/>
            <a:ext cx="1541462" cy="457200"/>
          </a:xfrm>
          <a:prstGeom prst="rect">
            <a:avLst/>
          </a:prstGeom>
          <a:noFill/>
          <a:ln w="9525">
            <a:noFill/>
            <a:miter lim="800000"/>
            <a:headEnd/>
            <a:tailEnd/>
          </a:ln>
          <a:effectLst/>
        </p:spPr>
        <p:txBody>
          <a:bodyPr wrap="none">
            <a:spAutoFit/>
          </a:bodyPr>
          <a:lstStyle/>
          <a:p>
            <a:pPr eaLnBrk="0" hangingPunct="0"/>
            <a:r>
              <a:rPr lang="en-GB" sz="2400"/>
              <a:t>Plan Care</a:t>
            </a:r>
            <a:endParaRPr lang="en-GB" sz="2400">
              <a:latin typeface="Times New Roman" pitchFamily="18" charset="0"/>
            </a:endParaRPr>
          </a:p>
        </p:txBody>
      </p:sp>
      <p:sp>
        <p:nvSpPr>
          <p:cNvPr id="15371" name="Text Box 11"/>
          <p:cNvSpPr txBox="1">
            <a:spLocks noChangeArrowheads="1"/>
          </p:cNvSpPr>
          <p:nvPr/>
        </p:nvSpPr>
        <p:spPr bwMode="auto">
          <a:xfrm>
            <a:off x="2743200" y="4267200"/>
            <a:ext cx="1981200" cy="457200"/>
          </a:xfrm>
          <a:prstGeom prst="rect">
            <a:avLst/>
          </a:prstGeom>
          <a:noFill/>
          <a:ln w="9525">
            <a:noFill/>
            <a:miter lim="800000"/>
            <a:headEnd/>
            <a:tailEnd/>
          </a:ln>
          <a:effectLst/>
        </p:spPr>
        <p:txBody>
          <a:bodyPr>
            <a:spAutoFit/>
          </a:bodyPr>
          <a:lstStyle/>
          <a:p>
            <a:pPr eaLnBrk="0" hangingPunct="0">
              <a:spcBef>
                <a:spcPct val="50000"/>
              </a:spcBef>
            </a:pPr>
            <a:r>
              <a:rPr lang="en-GB" sz="2400"/>
              <a:t>Deliver Care</a:t>
            </a:r>
          </a:p>
        </p:txBody>
      </p:sp>
      <p:sp>
        <p:nvSpPr>
          <p:cNvPr id="15372" name="Text Box 12"/>
          <p:cNvSpPr txBox="1">
            <a:spLocks noChangeArrowheads="1"/>
          </p:cNvSpPr>
          <p:nvPr/>
        </p:nvSpPr>
        <p:spPr bwMode="auto">
          <a:xfrm>
            <a:off x="4724400" y="6096000"/>
            <a:ext cx="1905000" cy="457200"/>
          </a:xfrm>
          <a:prstGeom prst="rect">
            <a:avLst/>
          </a:prstGeom>
          <a:noFill/>
          <a:ln w="9525">
            <a:noFill/>
            <a:miter lim="800000"/>
            <a:headEnd/>
            <a:tailEnd/>
          </a:ln>
          <a:effectLst/>
        </p:spPr>
        <p:txBody>
          <a:bodyPr>
            <a:spAutoFit/>
          </a:bodyPr>
          <a:lstStyle/>
          <a:p>
            <a:pPr eaLnBrk="0" hangingPunct="0">
              <a:spcBef>
                <a:spcPct val="50000"/>
              </a:spcBef>
            </a:pPr>
            <a:r>
              <a:rPr lang="en-GB" sz="2400"/>
              <a:t>Referral Out</a:t>
            </a:r>
            <a:endParaRPr lang="en-GB" sz="2400">
              <a:latin typeface="Times New Roman" pitchFamily="18" charset="0"/>
            </a:endParaRPr>
          </a:p>
        </p:txBody>
      </p:sp>
      <p:sp>
        <p:nvSpPr>
          <p:cNvPr id="15373" name="AutoShape 13"/>
          <p:cNvSpPr>
            <a:spLocks noChangeArrowheads="1"/>
          </p:cNvSpPr>
          <p:nvPr/>
        </p:nvSpPr>
        <p:spPr bwMode="auto">
          <a:xfrm>
            <a:off x="4572000" y="1981200"/>
            <a:ext cx="304800" cy="762000"/>
          </a:xfrm>
          <a:prstGeom prst="downArrow">
            <a:avLst>
              <a:gd name="adj1" fmla="val 50000"/>
              <a:gd name="adj2" fmla="val 62500"/>
            </a:avLst>
          </a:prstGeom>
          <a:solidFill>
            <a:schemeClr val="accent1"/>
          </a:solidFill>
          <a:ln w="9525">
            <a:solidFill>
              <a:schemeClr val="tx1"/>
            </a:solidFill>
            <a:miter lim="800000"/>
            <a:headEnd/>
            <a:tailEnd/>
          </a:ln>
          <a:effectLst/>
        </p:spPr>
        <p:txBody>
          <a:bodyPr wrap="none" anchor="ctr"/>
          <a:lstStyle/>
          <a:p>
            <a:endParaRPr lang="en-GB"/>
          </a:p>
        </p:txBody>
      </p:sp>
      <p:sp>
        <p:nvSpPr>
          <p:cNvPr id="15374" name="AutoShape 14"/>
          <p:cNvSpPr>
            <a:spLocks noChangeArrowheads="1"/>
          </p:cNvSpPr>
          <p:nvPr/>
        </p:nvSpPr>
        <p:spPr bwMode="auto">
          <a:xfrm>
            <a:off x="4495800" y="5410200"/>
            <a:ext cx="381000" cy="914400"/>
          </a:xfrm>
          <a:prstGeom prst="downArrow">
            <a:avLst>
              <a:gd name="adj1" fmla="val 50000"/>
              <a:gd name="adj2" fmla="val 60000"/>
            </a:avLst>
          </a:prstGeom>
          <a:solidFill>
            <a:schemeClr val="accent1"/>
          </a:solidFill>
          <a:ln w="9525">
            <a:solidFill>
              <a:schemeClr val="tx1"/>
            </a:solidFill>
            <a:miter lim="800000"/>
            <a:headEnd/>
            <a:tailEnd/>
          </a:ln>
          <a:effectLst/>
        </p:spPr>
        <p:txBody>
          <a:bodyPr wrap="none" anchor="ctr"/>
          <a:lstStyle/>
          <a:p>
            <a:endParaRPr lang="en-GB"/>
          </a:p>
        </p:txBody>
      </p:sp>
      <p:sp>
        <p:nvSpPr>
          <p:cNvPr id="15375" name="Text Box 15"/>
          <p:cNvSpPr txBox="1">
            <a:spLocks noChangeArrowheads="1"/>
          </p:cNvSpPr>
          <p:nvPr/>
        </p:nvSpPr>
        <p:spPr bwMode="auto">
          <a:xfrm>
            <a:off x="250825" y="1844675"/>
            <a:ext cx="3097213"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Frontline </a:t>
            </a:r>
            <a:r>
              <a:rPr lang="en-GB" sz="2400" dirty="0">
                <a:latin typeface="Times New Roman" pitchFamily="18" charset="0"/>
              </a:rPr>
              <a:t>(1 patient)</a:t>
            </a:r>
          </a:p>
        </p:txBody>
      </p:sp>
      <p:sp>
        <p:nvSpPr>
          <p:cNvPr id="15376" name="Text Box 16"/>
          <p:cNvSpPr txBox="1">
            <a:spLocks noChangeArrowheads="1"/>
          </p:cNvSpPr>
          <p:nvPr/>
        </p:nvSpPr>
        <p:spPr bwMode="auto">
          <a:xfrm>
            <a:off x="250825" y="765175"/>
            <a:ext cx="3744913"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Research </a:t>
            </a:r>
            <a:r>
              <a:rPr lang="en-GB" sz="2400" dirty="0">
                <a:latin typeface="Times New Roman" pitchFamily="18" charset="0"/>
              </a:rPr>
              <a:t>(++ patients)</a:t>
            </a:r>
          </a:p>
        </p:txBody>
      </p:sp>
      <p:sp>
        <p:nvSpPr>
          <p:cNvPr id="15377" name="Text Box 17"/>
          <p:cNvSpPr txBox="1">
            <a:spLocks noChangeArrowheads="1"/>
          </p:cNvSpPr>
          <p:nvPr/>
        </p:nvSpPr>
        <p:spPr bwMode="auto">
          <a:xfrm>
            <a:off x="250825" y="1268413"/>
            <a:ext cx="3168650"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Audit </a:t>
            </a:r>
            <a:r>
              <a:rPr lang="en-GB" sz="2400" dirty="0">
                <a:latin typeface="Times New Roman" pitchFamily="18" charset="0"/>
              </a:rPr>
              <a:t>( &gt; 1 patient)</a:t>
            </a:r>
          </a:p>
        </p:txBody>
      </p:sp>
      <p:sp>
        <p:nvSpPr>
          <p:cNvPr id="15378" name="Line 18"/>
          <p:cNvSpPr>
            <a:spLocks noChangeShapeType="1"/>
          </p:cNvSpPr>
          <p:nvPr/>
        </p:nvSpPr>
        <p:spPr bwMode="auto">
          <a:xfrm>
            <a:off x="467544" y="1700808"/>
            <a:ext cx="8001000" cy="0"/>
          </a:xfrm>
          <a:prstGeom prst="line">
            <a:avLst/>
          </a:prstGeom>
          <a:noFill/>
          <a:ln w="9525">
            <a:solidFill>
              <a:schemeClr val="tx1"/>
            </a:solidFill>
            <a:round/>
            <a:headEnd/>
            <a:tailEnd/>
          </a:ln>
          <a:effectLst/>
        </p:spPr>
        <p:txBody>
          <a:bodyPr wrap="none" anchor="ctr"/>
          <a:lstStyle/>
          <a:p>
            <a:endParaRPr lang="en-GB"/>
          </a:p>
        </p:txBody>
      </p:sp>
      <p:sp>
        <p:nvSpPr>
          <p:cNvPr id="15379" name="Line 19"/>
          <p:cNvSpPr>
            <a:spLocks noChangeShapeType="1"/>
          </p:cNvSpPr>
          <p:nvPr/>
        </p:nvSpPr>
        <p:spPr bwMode="auto">
          <a:xfrm>
            <a:off x="468313" y="1268413"/>
            <a:ext cx="8001000" cy="0"/>
          </a:xfrm>
          <a:prstGeom prst="line">
            <a:avLst/>
          </a:prstGeom>
          <a:noFill/>
          <a:ln w="9525">
            <a:solidFill>
              <a:schemeClr val="tx1"/>
            </a:solidFill>
            <a:round/>
            <a:headEnd/>
            <a:tailEnd/>
          </a:ln>
          <a:effectLst/>
        </p:spPr>
        <p:txBody>
          <a:bodyPr wrap="none" anchor="ctr"/>
          <a:lstStyle/>
          <a:p>
            <a:endParaRPr lang="en-GB"/>
          </a:p>
        </p:txBody>
      </p:sp>
      <p:sp>
        <p:nvSpPr>
          <p:cNvPr id="15381" name="Text Box 21"/>
          <p:cNvSpPr txBox="1">
            <a:spLocks noChangeArrowheads="1"/>
          </p:cNvSpPr>
          <p:nvPr/>
        </p:nvSpPr>
        <p:spPr bwMode="auto">
          <a:xfrm>
            <a:off x="3348038" y="836613"/>
            <a:ext cx="5795962" cy="1277273"/>
          </a:xfrm>
          <a:prstGeom prst="rect">
            <a:avLst/>
          </a:prstGeom>
          <a:noFill/>
          <a:ln w="9525">
            <a:noFill/>
            <a:miter lim="800000"/>
            <a:headEnd/>
            <a:tailEnd/>
          </a:ln>
          <a:effectLst/>
        </p:spPr>
        <p:txBody>
          <a:bodyPr wrap="square">
            <a:spAutoFit/>
          </a:bodyPr>
          <a:lstStyle/>
          <a:p>
            <a:pPr eaLnBrk="0" hangingPunct="0">
              <a:spcBef>
                <a:spcPct val="50000"/>
              </a:spcBef>
            </a:pPr>
            <a:r>
              <a:rPr lang="en-GB" sz="2000" dirty="0" smtClean="0"/>
              <a:t>		</a:t>
            </a:r>
            <a:r>
              <a:rPr lang="en-GB" dirty="0" smtClean="0">
                <a:solidFill>
                  <a:srgbClr val="FF0000"/>
                </a:solidFill>
              </a:rPr>
              <a:t>Doing the Right Thing</a:t>
            </a:r>
          </a:p>
          <a:p>
            <a:pPr eaLnBrk="0" hangingPunct="0">
              <a:spcBef>
                <a:spcPct val="50000"/>
              </a:spcBef>
            </a:pPr>
            <a:r>
              <a:rPr lang="en-GB" dirty="0">
                <a:solidFill>
                  <a:srgbClr val="FF0000"/>
                </a:solidFill>
              </a:rPr>
              <a:t>	</a:t>
            </a:r>
            <a:r>
              <a:rPr lang="en-GB" dirty="0" smtClean="0">
                <a:solidFill>
                  <a:srgbClr val="FF0000"/>
                </a:solidFill>
              </a:rPr>
              <a:t>	Doing Things Right</a:t>
            </a:r>
          </a:p>
          <a:p>
            <a:pPr eaLnBrk="0" hangingPunct="0">
              <a:spcBef>
                <a:spcPct val="50000"/>
              </a:spcBef>
            </a:pPr>
            <a:r>
              <a:rPr lang="en-GB" dirty="0" smtClean="0">
                <a:solidFill>
                  <a:srgbClr val="FF0000"/>
                </a:solidFill>
              </a:rPr>
              <a:t> 		Right Care, Right Place, Right Time</a:t>
            </a:r>
            <a:r>
              <a:rPr lang="en-GB" sz="2000" dirty="0" smtClean="0"/>
              <a:t>	</a:t>
            </a:r>
            <a:endParaRPr lang="en-GB" sz="2000" dirty="0">
              <a:solidFill>
                <a:schemeClr val="bg1"/>
              </a:solidFill>
              <a:latin typeface="Times New Roman" pitchFamily="18" charset="0"/>
            </a:endParaRPr>
          </a:p>
        </p:txBody>
      </p:sp>
      <p:sp>
        <p:nvSpPr>
          <p:cNvPr id="15382" name="AutoShape 22"/>
          <p:cNvSpPr>
            <a:spLocks noChangeArrowheads="1"/>
          </p:cNvSpPr>
          <p:nvPr/>
        </p:nvSpPr>
        <p:spPr bwMode="auto">
          <a:xfrm rot="-1923993">
            <a:off x="5410200" y="3200400"/>
            <a:ext cx="457200" cy="1066800"/>
          </a:xfrm>
          <a:prstGeom prst="upDownArrow">
            <a:avLst>
              <a:gd name="adj1" fmla="val 50000"/>
              <a:gd name="adj2" fmla="val 46667"/>
            </a:avLst>
          </a:prstGeom>
          <a:solidFill>
            <a:schemeClr val="accent1"/>
          </a:solidFill>
          <a:ln w="9525">
            <a:solidFill>
              <a:schemeClr val="tx1"/>
            </a:solidFill>
            <a:miter lim="800000"/>
            <a:headEnd/>
            <a:tailEnd/>
          </a:ln>
          <a:effectLst/>
        </p:spPr>
        <p:txBody>
          <a:bodyPr wrap="none" anchor="ctr"/>
          <a:lstStyle/>
          <a:p>
            <a:endParaRPr lang="en-GB"/>
          </a:p>
        </p:txBody>
      </p:sp>
      <p:sp>
        <p:nvSpPr>
          <p:cNvPr id="15383" name="AutoShape 23"/>
          <p:cNvSpPr>
            <a:spLocks noChangeArrowheads="1"/>
          </p:cNvSpPr>
          <p:nvPr/>
        </p:nvSpPr>
        <p:spPr bwMode="auto">
          <a:xfrm rot="1867753">
            <a:off x="3733800" y="3124200"/>
            <a:ext cx="457200" cy="1066800"/>
          </a:xfrm>
          <a:prstGeom prst="upDownArrow">
            <a:avLst>
              <a:gd name="adj1" fmla="val 50000"/>
              <a:gd name="adj2" fmla="val 46667"/>
            </a:avLst>
          </a:prstGeom>
          <a:solidFill>
            <a:schemeClr val="accent1"/>
          </a:solidFill>
          <a:ln w="9525">
            <a:solidFill>
              <a:schemeClr val="tx1"/>
            </a:solidFill>
            <a:miter lim="800000"/>
            <a:headEnd/>
            <a:tailEnd/>
          </a:ln>
          <a:effectLst/>
        </p:spPr>
        <p:txBody>
          <a:bodyPr wrap="none" anchor="ctr"/>
          <a:lstStyle/>
          <a:p>
            <a:endParaRPr lang="en-GB"/>
          </a:p>
        </p:txBody>
      </p:sp>
      <p:sp>
        <p:nvSpPr>
          <p:cNvPr id="15384" name="AutoShape 24"/>
          <p:cNvSpPr>
            <a:spLocks noChangeArrowheads="1"/>
          </p:cNvSpPr>
          <p:nvPr/>
        </p:nvSpPr>
        <p:spPr bwMode="auto">
          <a:xfrm>
            <a:off x="4191000" y="4572000"/>
            <a:ext cx="1219200" cy="304800"/>
          </a:xfrm>
          <a:prstGeom prst="leftRightArrow">
            <a:avLst>
              <a:gd name="adj1" fmla="val 50000"/>
              <a:gd name="adj2" fmla="val 80000"/>
            </a:avLst>
          </a:prstGeom>
          <a:solidFill>
            <a:schemeClr val="accent1"/>
          </a:solidFill>
          <a:ln w="9525">
            <a:solidFill>
              <a:schemeClr val="tx1"/>
            </a:solidFill>
            <a:miter lim="800000"/>
            <a:headEnd/>
            <a:tailEnd/>
          </a:ln>
          <a:effectLst/>
        </p:spPr>
        <p:txBody>
          <a:bodyPr wrap="none" anchor="ctr"/>
          <a:lstStyle/>
          <a:p>
            <a:endParaRPr lang="en-GB"/>
          </a:p>
        </p:txBody>
      </p:sp>
      <p:sp>
        <p:nvSpPr>
          <p:cNvPr id="15385" name="Text Box 25"/>
          <p:cNvSpPr txBox="1">
            <a:spLocks noChangeArrowheads="1"/>
          </p:cNvSpPr>
          <p:nvPr/>
        </p:nvSpPr>
        <p:spPr bwMode="auto">
          <a:xfrm>
            <a:off x="5486400" y="2971800"/>
            <a:ext cx="1981200" cy="396875"/>
          </a:xfrm>
          <a:prstGeom prst="rect">
            <a:avLst/>
          </a:prstGeom>
          <a:noFill/>
          <a:ln w="9525">
            <a:noFill/>
            <a:miter lim="800000"/>
            <a:headEnd/>
            <a:tailEnd/>
          </a:ln>
          <a:effectLst/>
        </p:spPr>
        <p:txBody>
          <a:bodyPr>
            <a:spAutoFit/>
          </a:bodyPr>
          <a:lstStyle/>
          <a:p>
            <a:pPr eaLnBrk="0" hangingPunct="0">
              <a:spcBef>
                <a:spcPct val="50000"/>
              </a:spcBef>
            </a:pPr>
            <a:r>
              <a:rPr lang="en-GB" sz="2000"/>
              <a:t>Diagnostics</a:t>
            </a:r>
            <a:endParaRPr lang="en-GB" sz="2400">
              <a:latin typeface="Times New Roman" pitchFamily="18" charset="0"/>
            </a:endParaRPr>
          </a:p>
        </p:txBody>
      </p:sp>
      <p:sp>
        <p:nvSpPr>
          <p:cNvPr id="15386" name="Text Box 26"/>
          <p:cNvSpPr txBox="1">
            <a:spLocks noChangeArrowheads="1"/>
          </p:cNvSpPr>
          <p:nvPr/>
        </p:nvSpPr>
        <p:spPr bwMode="auto">
          <a:xfrm>
            <a:off x="3200400" y="4800600"/>
            <a:ext cx="1143000" cy="396875"/>
          </a:xfrm>
          <a:prstGeom prst="rect">
            <a:avLst/>
          </a:prstGeom>
          <a:noFill/>
          <a:ln w="9525">
            <a:noFill/>
            <a:miter lim="800000"/>
            <a:headEnd/>
            <a:tailEnd/>
          </a:ln>
          <a:effectLst/>
        </p:spPr>
        <p:txBody>
          <a:bodyPr>
            <a:spAutoFit/>
          </a:bodyPr>
          <a:lstStyle/>
          <a:p>
            <a:pPr eaLnBrk="0" hangingPunct="0">
              <a:spcBef>
                <a:spcPct val="50000"/>
              </a:spcBef>
            </a:pPr>
            <a:r>
              <a:rPr lang="en-GB" sz="2000"/>
              <a:t>Sorting</a:t>
            </a:r>
            <a:endParaRPr lang="en-GB" sz="2400">
              <a:latin typeface="Times New Roman" pitchFamily="18" charset="0"/>
            </a:endParaRPr>
          </a:p>
        </p:txBody>
      </p:sp>
      <p:pic>
        <p:nvPicPr>
          <p:cNvPr id="15387" name="Picture 27" descr="fatnotessmall"/>
          <p:cNvPicPr>
            <a:picLocks noChangeAspect="1" noChangeArrowheads="1"/>
          </p:cNvPicPr>
          <p:nvPr/>
        </p:nvPicPr>
        <p:blipFill>
          <a:blip r:embed="rId6" cstate="print"/>
          <a:srcRect l="5000" t="38016" r="32460" b="11499"/>
          <a:stretch>
            <a:fillRect/>
          </a:stretch>
        </p:blipFill>
        <p:spPr bwMode="auto">
          <a:xfrm>
            <a:off x="7164388" y="4437063"/>
            <a:ext cx="1150937" cy="936625"/>
          </a:xfrm>
          <a:prstGeom prst="rect">
            <a:avLst/>
          </a:prstGeom>
          <a:noFill/>
        </p:spPr>
      </p:pic>
      <p:sp>
        <p:nvSpPr>
          <p:cNvPr id="15388" name="AutoShape 28"/>
          <p:cNvSpPr>
            <a:spLocks noChangeArrowheads="1"/>
          </p:cNvSpPr>
          <p:nvPr/>
        </p:nvSpPr>
        <p:spPr bwMode="auto">
          <a:xfrm rot="2186942">
            <a:off x="4500563" y="4797425"/>
            <a:ext cx="2735262" cy="223838"/>
          </a:xfrm>
          <a:prstGeom prst="leftRightArrow">
            <a:avLst>
              <a:gd name="adj1" fmla="val 50000"/>
              <a:gd name="adj2" fmla="val 244397"/>
            </a:avLst>
          </a:prstGeom>
          <a:noFill/>
          <a:ln w="9525">
            <a:solidFill>
              <a:schemeClr val="tx1"/>
            </a:solidFill>
            <a:miter lim="800000"/>
            <a:headEnd/>
            <a:tailEnd/>
          </a:ln>
          <a:effectLst/>
        </p:spPr>
        <p:txBody>
          <a:bodyPr wrap="none" anchor="ctr"/>
          <a:lstStyle/>
          <a:p>
            <a:endParaRPr lang="en-GB"/>
          </a:p>
        </p:txBody>
      </p:sp>
      <p:pic>
        <p:nvPicPr>
          <p:cNvPr id="15389" name="Picture 29" descr="doctor_patient"/>
          <p:cNvPicPr>
            <a:picLocks noChangeAspect="1" noChangeArrowheads="1"/>
          </p:cNvPicPr>
          <p:nvPr/>
        </p:nvPicPr>
        <p:blipFill>
          <a:blip r:embed="rId7" cstate="print"/>
          <a:srcRect/>
          <a:stretch>
            <a:fillRect/>
          </a:stretch>
        </p:blipFill>
        <p:spPr bwMode="auto">
          <a:xfrm>
            <a:off x="1763713" y="3068638"/>
            <a:ext cx="1079500" cy="1079500"/>
          </a:xfrm>
          <a:prstGeom prst="rect">
            <a:avLst/>
          </a:prstGeom>
          <a:noFill/>
        </p:spPr>
      </p:pic>
      <p:sp>
        <p:nvSpPr>
          <p:cNvPr id="15390" name="Text Box 30"/>
          <p:cNvSpPr txBox="1">
            <a:spLocks noChangeArrowheads="1"/>
          </p:cNvSpPr>
          <p:nvPr/>
        </p:nvSpPr>
        <p:spPr bwMode="auto">
          <a:xfrm>
            <a:off x="250825" y="260350"/>
            <a:ext cx="7561263" cy="523220"/>
          </a:xfrm>
          <a:prstGeom prst="rect">
            <a:avLst/>
          </a:prstGeom>
          <a:noFill/>
          <a:ln w="9525">
            <a:noFill/>
            <a:miter lim="800000"/>
            <a:headEnd/>
            <a:tailEnd/>
          </a:ln>
          <a:effectLst/>
        </p:spPr>
        <p:txBody>
          <a:bodyPr>
            <a:spAutoFit/>
          </a:bodyPr>
          <a:lstStyle/>
          <a:p>
            <a:pPr eaLnBrk="0" hangingPunct="0">
              <a:spcBef>
                <a:spcPct val="50000"/>
              </a:spcBef>
            </a:pPr>
            <a:r>
              <a:rPr lang="en-GB" sz="2800" dirty="0" smtClean="0"/>
              <a:t>Key Elements of Emergency Medicine</a:t>
            </a:r>
            <a:endParaRPr lang="en-GB" sz="2800" dirty="0"/>
          </a:p>
        </p:txBody>
      </p:sp>
      <p:pic>
        <p:nvPicPr>
          <p:cNvPr id="15391" name="Picture 31" descr="powerpoint slide divider"/>
          <p:cNvPicPr>
            <a:picLocks noChangeArrowheads="1"/>
          </p:cNvPicPr>
          <p:nvPr/>
        </p:nvPicPr>
        <p:blipFill>
          <a:blip r:embed="rId8" cstate="print"/>
          <a:srcRect/>
          <a:stretch>
            <a:fillRect/>
          </a:stretch>
        </p:blipFill>
        <p:spPr bwMode="auto">
          <a:xfrm>
            <a:off x="0" y="692150"/>
            <a:ext cx="8893175" cy="73025"/>
          </a:xfrm>
          <a:prstGeom prst="rect">
            <a:avLst/>
          </a:prstGeom>
          <a:noFill/>
          <a:ln w="9525">
            <a:noFill/>
            <a:miter lim="800000"/>
            <a:headEnd/>
            <a:tailEnd/>
          </a:ln>
        </p:spPr>
      </p:pic>
      <p:sp>
        <p:nvSpPr>
          <p:cNvPr id="32" name="Text Box 20"/>
          <p:cNvSpPr txBox="1">
            <a:spLocks noChangeArrowheads="1"/>
          </p:cNvSpPr>
          <p:nvPr/>
        </p:nvSpPr>
        <p:spPr bwMode="auto">
          <a:xfrm>
            <a:off x="3311352" y="1772816"/>
            <a:ext cx="5832648" cy="400110"/>
          </a:xfrm>
          <a:prstGeom prst="rect">
            <a:avLst/>
          </a:prstGeom>
          <a:noFill/>
          <a:ln w="9525">
            <a:noFill/>
            <a:miter lim="800000"/>
            <a:headEnd/>
            <a:tailEnd/>
          </a:ln>
          <a:effectLst/>
        </p:spPr>
        <p:txBody>
          <a:bodyPr wrap="square">
            <a:spAutoFit/>
          </a:bodyPr>
          <a:lstStyle/>
          <a:p>
            <a:pPr eaLnBrk="0" hangingPunct="0"/>
            <a:r>
              <a:rPr lang="en-GB" sz="2000" dirty="0" smtClean="0"/>
              <a:t> 		</a:t>
            </a:r>
            <a:endParaRPr lang="en-GB" sz="20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sales-lead-insights.com/images/2011/07/bridging-the-content-chasm.jpg"/>
          <p:cNvPicPr>
            <a:picLocks noChangeAspect="1" noChangeArrowheads="1"/>
          </p:cNvPicPr>
          <p:nvPr/>
        </p:nvPicPr>
        <p:blipFill>
          <a:blip r:embed="rId2" cstate="print"/>
          <a:srcRect/>
          <a:stretch>
            <a:fillRect/>
          </a:stretch>
        </p:blipFill>
        <p:spPr bwMode="auto">
          <a:xfrm>
            <a:off x="2915816" y="1772816"/>
            <a:ext cx="3384376" cy="2538282"/>
          </a:xfrm>
          <a:prstGeom prst="rect">
            <a:avLst/>
          </a:prstGeom>
          <a:noFill/>
        </p:spPr>
      </p:pic>
      <p:pic>
        <p:nvPicPr>
          <p:cNvPr id="6" name="Picture 8" descr="emergency"/>
          <p:cNvPicPr>
            <a:picLocks noChangeAspect="1" noChangeArrowheads="1"/>
          </p:cNvPicPr>
          <p:nvPr/>
        </p:nvPicPr>
        <p:blipFill>
          <a:blip r:embed="rId3" cstate="print"/>
          <a:srcRect t="2414" r="1723" b="2695"/>
          <a:stretch>
            <a:fillRect/>
          </a:stretch>
        </p:blipFill>
        <p:spPr bwMode="auto">
          <a:xfrm>
            <a:off x="179512" y="1340768"/>
            <a:ext cx="2945918" cy="2808312"/>
          </a:xfrm>
          <a:prstGeom prst="rect">
            <a:avLst/>
          </a:prstGeom>
          <a:noFill/>
        </p:spPr>
      </p:pic>
      <p:sp>
        <p:nvSpPr>
          <p:cNvPr id="7" name="Title 6"/>
          <p:cNvSpPr>
            <a:spLocks noGrp="1"/>
          </p:cNvSpPr>
          <p:nvPr>
            <p:ph type="title"/>
          </p:nvPr>
        </p:nvSpPr>
        <p:spPr/>
        <p:txBody>
          <a:bodyPr/>
          <a:lstStyle/>
          <a:p>
            <a:r>
              <a:rPr lang="en-GB" dirty="0" smtClean="0"/>
              <a:t>Bridging the Gap</a:t>
            </a:r>
            <a:endParaRPr lang="en-GB" dirty="0"/>
          </a:p>
        </p:txBody>
      </p:sp>
      <p:pic>
        <p:nvPicPr>
          <p:cNvPr id="4" name="Content Placeholder 3" descr="Evidence Based Medicine.jpg"/>
          <p:cNvPicPr>
            <a:picLocks noGrp="1" noChangeAspect="1"/>
          </p:cNvPicPr>
          <p:nvPr>
            <p:ph idx="4294967295"/>
          </p:nvPr>
        </p:nvPicPr>
        <p:blipFill>
          <a:blip r:embed="rId4" cstate="print"/>
          <a:stretch>
            <a:fillRect/>
          </a:stretch>
        </p:blipFill>
        <p:spPr>
          <a:xfrm>
            <a:off x="6012160" y="2490608"/>
            <a:ext cx="2664296" cy="3526669"/>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body" idx="4294967295"/>
          </p:nvPr>
        </p:nvSpPr>
        <p:spPr>
          <a:xfrm>
            <a:off x="0" y="1981200"/>
            <a:ext cx="7772400" cy="4114800"/>
          </a:xfrm>
        </p:spPr>
        <p:txBody>
          <a:bodyPr/>
          <a:lstStyle/>
          <a:p>
            <a:pPr>
              <a:lnSpc>
                <a:spcPct val="90000"/>
              </a:lnSpc>
            </a:pPr>
            <a:endParaRPr lang="en-GB" sz="2400"/>
          </a:p>
          <a:p>
            <a:pPr lvl="1">
              <a:lnSpc>
                <a:spcPct val="90000"/>
              </a:lnSpc>
            </a:pPr>
            <a:endParaRPr lang="en-GB" sz="2000"/>
          </a:p>
          <a:p>
            <a:pPr>
              <a:lnSpc>
                <a:spcPct val="90000"/>
              </a:lnSpc>
            </a:pPr>
            <a:endParaRPr lang="en-GB" sz="2400"/>
          </a:p>
          <a:p>
            <a:pPr lvl="1">
              <a:lnSpc>
                <a:spcPct val="90000"/>
              </a:lnSpc>
            </a:pPr>
            <a:endParaRPr lang="en-GB" sz="2000"/>
          </a:p>
          <a:p>
            <a:pPr>
              <a:lnSpc>
                <a:spcPct val="90000"/>
              </a:lnSpc>
            </a:pPr>
            <a:endParaRPr lang="en-GB" sz="2400"/>
          </a:p>
          <a:p>
            <a:pPr>
              <a:lnSpc>
                <a:spcPct val="90000"/>
              </a:lnSpc>
            </a:pPr>
            <a:endParaRPr lang="en-GB" sz="2400"/>
          </a:p>
        </p:txBody>
      </p:sp>
      <p:pic>
        <p:nvPicPr>
          <p:cNvPr id="149510" name="Picture 6" descr="http://antaryamin.files.wordpress.com/2010/01/in_theory_theory_and_practice_are_the_same_in_mug-p1688213200522931742obaq_210.jpg"/>
          <p:cNvPicPr>
            <a:picLocks noChangeAspect="1" noChangeArrowheads="1"/>
          </p:cNvPicPr>
          <p:nvPr/>
        </p:nvPicPr>
        <p:blipFill>
          <a:blip r:embed="rId3" cstate="print"/>
          <a:srcRect/>
          <a:stretch>
            <a:fillRect/>
          </a:stretch>
        </p:blipFill>
        <p:spPr bwMode="auto">
          <a:xfrm>
            <a:off x="1691680" y="620688"/>
            <a:ext cx="5184576" cy="5184579"/>
          </a:xfrm>
          <a:prstGeom prst="rect">
            <a:avLst/>
          </a:prstGeom>
          <a:noFill/>
        </p:spPr>
      </p:pic>
      <p:pic>
        <p:nvPicPr>
          <p:cNvPr id="149512" name="Picture 8" descr="http://ipassedmybarexam.com/wp-content/uploads/2012/05/practice2.gif"/>
          <p:cNvPicPr>
            <a:picLocks noChangeAspect="1" noChangeArrowheads="1"/>
          </p:cNvPicPr>
          <p:nvPr/>
        </p:nvPicPr>
        <p:blipFill>
          <a:blip r:embed="rId4" cstate="print"/>
          <a:srcRect/>
          <a:stretch>
            <a:fillRect/>
          </a:stretch>
        </p:blipFill>
        <p:spPr bwMode="auto">
          <a:xfrm>
            <a:off x="6372200" y="4293096"/>
            <a:ext cx="2531727" cy="2348880"/>
          </a:xfrm>
          <a:prstGeom prst="rect">
            <a:avLst/>
          </a:prstGeom>
          <a:noFill/>
        </p:spPr>
      </p:pic>
      <p:pic>
        <p:nvPicPr>
          <p:cNvPr id="7" name="Picture 2" descr="http://www.funderstanding.com/wp-content/upload/iStock_000008183124XSmall.jpg"/>
          <p:cNvPicPr>
            <a:picLocks noChangeAspect="1" noChangeArrowheads="1"/>
          </p:cNvPicPr>
          <p:nvPr/>
        </p:nvPicPr>
        <p:blipFill>
          <a:blip r:embed="rId5" cstate="print"/>
          <a:srcRect/>
          <a:stretch>
            <a:fillRect/>
          </a:stretch>
        </p:blipFill>
        <p:spPr bwMode="auto">
          <a:xfrm>
            <a:off x="179512" y="1340768"/>
            <a:ext cx="2607564" cy="2600050"/>
          </a:xfrm>
          <a:prstGeom prst="rect">
            <a:avLst/>
          </a:prstGeom>
          <a:noFill/>
        </p:spPr>
      </p:pic>
      <p:sp>
        <p:nvSpPr>
          <p:cNvPr id="10" name="Title 9"/>
          <p:cNvSpPr>
            <a:spLocks noGrp="1"/>
          </p:cNvSpPr>
          <p:nvPr>
            <p:ph type="title"/>
          </p:nvPr>
        </p:nvSpPr>
        <p:spPr>
          <a:xfrm>
            <a:off x="323528" y="260648"/>
            <a:ext cx="8229600" cy="1143000"/>
          </a:xfrm>
        </p:spPr>
        <p:txBody>
          <a:bodyPr/>
          <a:lstStyle/>
          <a:p>
            <a:r>
              <a:rPr lang="en-GB" sz="3200" dirty="0" smtClean="0"/>
              <a:t>Guideline Based Workflow Integrated EHRs</a:t>
            </a:r>
            <a:endParaRPr lang="en-GB" sz="32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3" cstate="print"/>
          <a:srcRect/>
          <a:stretch>
            <a:fillRect/>
          </a:stretch>
        </p:blipFill>
        <p:spPr bwMode="auto">
          <a:xfrm>
            <a:off x="6516688" y="2197100"/>
            <a:ext cx="2236787" cy="3370263"/>
          </a:xfrm>
          <a:prstGeom prst="rect">
            <a:avLst/>
          </a:prstGeom>
          <a:noFill/>
          <a:ln w="9525">
            <a:noFill/>
            <a:round/>
            <a:headEnd/>
            <a:tailEnd/>
          </a:ln>
        </p:spPr>
      </p:pic>
      <p:sp>
        <p:nvSpPr>
          <p:cNvPr id="64515" name="TextBox 8"/>
          <p:cNvSpPr txBox="1">
            <a:spLocks noChangeArrowheads="1"/>
          </p:cNvSpPr>
          <p:nvPr/>
        </p:nvSpPr>
        <p:spPr bwMode="auto">
          <a:xfrm>
            <a:off x="6616700" y="1744663"/>
            <a:ext cx="2527300" cy="4792662"/>
          </a:xfrm>
          <a:prstGeom prst="rect">
            <a:avLst/>
          </a:prstGeom>
          <a:noFill/>
          <a:ln w="9525">
            <a:noFill/>
            <a:miter lim="800000"/>
            <a:headEnd/>
            <a:tailEnd/>
          </a:ln>
        </p:spPr>
        <p:txBody>
          <a:bodyPr lIns="82945" tIns="41473" rIns="82945" bIns="41473">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pic>
        <p:nvPicPr>
          <p:cNvPr id="64516" name="Picture 1"/>
          <p:cNvPicPr>
            <a:picLocks noChangeAspect="1" noChangeArrowheads="1"/>
          </p:cNvPicPr>
          <p:nvPr/>
        </p:nvPicPr>
        <p:blipFill>
          <a:blip r:embed="rId4" cstate="print"/>
          <a:srcRect/>
          <a:stretch>
            <a:fillRect/>
          </a:stretch>
        </p:blipFill>
        <p:spPr bwMode="auto">
          <a:xfrm>
            <a:off x="488950" y="1385888"/>
            <a:ext cx="6192838" cy="5472112"/>
          </a:xfrm>
          <a:prstGeom prst="rect">
            <a:avLst/>
          </a:prstGeom>
          <a:noFill/>
          <a:ln w="9525">
            <a:noFill/>
            <a:round/>
            <a:headEnd/>
            <a:tailEnd/>
          </a:ln>
        </p:spPr>
      </p:pic>
      <p:sp>
        <p:nvSpPr>
          <p:cNvPr id="64517" name="Text Box 2"/>
          <p:cNvSpPr txBox="1">
            <a:spLocks noChangeArrowheads="1"/>
          </p:cNvSpPr>
          <p:nvPr/>
        </p:nvSpPr>
        <p:spPr bwMode="auto">
          <a:xfrm>
            <a:off x="755650" y="274638"/>
            <a:ext cx="7775575" cy="1144587"/>
          </a:xfrm>
          <a:prstGeom prst="rect">
            <a:avLst/>
          </a:prstGeom>
          <a:noFill/>
          <a:ln w="9525">
            <a:noFill/>
            <a:round/>
            <a:headEnd/>
            <a:tailEnd/>
          </a:ln>
        </p:spPr>
        <p:txBody>
          <a:bodyPr lIns="81631" tIns="42448" rIns="81631" bIns="42448" anchor="ctr"/>
          <a:lstStyle/>
          <a:p>
            <a:pPr>
              <a:tabLst>
                <a:tab pos="0" algn="l"/>
                <a:tab pos="414338" algn="l"/>
                <a:tab pos="827088" algn="l"/>
                <a:tab pos="1243013" algn="l"/>
                <a:tab pos="1657350" algn="l"/>
                <a:tab pos="2073275" algn="l"/>
                <a:tab pos="2486025" algn="l"/>
                <a:tab pos="2901950" algn="l"/>
                <a:tab pos="3316288" algn="l"/>
                <a:tab pos="3732213" algn="l"/>
                <a:tab pos="4144963" algn="l"/>
                <a:tab pos="4560888" algn="l"/>
                <a:tab pos="4975225" algn="l"/>
                <a:tab pos="5389563" algn="l"/>
                <a:tab pos="5803900" algn="l"/>
                <a:tab pos="6219825" algn="l"/>
                <a:tab pos="6634163" algn="l"/>
                <a:tab pos="7048500" algn="l"/>
                <a:tab pos="7462838" algn="l"/>
                <a:tab pos="7878763" algn="l"/>
                <a:tab pos="8293100" algn="l"/>
              </a:tabLst>
            </a:pPr>
            <a:r>
              <a:rPr lang="en-GB" sz="3600" dirty="0" smtClean="0">
                <a:solidFill>
                  <a:srgbClr val="000000"/>
                </a:solidFill>
              </a:rPr>
              <a:t>An Informatics Journey</a:t>
            </a:r>
            <a:r>
              <a:rPr lang="en-GB" sz="3600" dirty="0" smtClean="0">
                <a:solidFill>
                  <a:srgbClr val="000000"/>
                </a:solidFill>
              </a:rPr>
              <a:t>....</a:t>
            </a:r>
            <a:endParaRPr lang="en-GB" sz="3600" dirty="0">
              <a:solidFill>
                <a:srgbClr val="000000"/>
              </a:solidFill>
            </a:endParaRPr>
          </a:p>
        </p:txBody>
      </p:sp>
      <p:sp>
        <p:nvSpPr>
          <p:cNvPr id="64518" name="Text Box 3"/>
          <p:cNvSpPr txBox="1">
            <a:spLocks noChangeArrowheads="1"/>
          </p:cNvSpPr>
          <p:nvPr/>
        </p:nvSpPr>
        <p:spPr bwMode="auto">
          <a:xfrm>
            <a:off x="1914525" y="1679575"/>
            <a:ext cx="5754688" cy="1198563"/>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International 	Standards</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endParaRPr lang="en-US">
              <a:solidFill>
                <a:srgbClr val="000000"/>
              </a:solidFill>
            </a:endParaRP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t>
            </a:r>
          </a:p>
        </p:txBody>
      </p:sp>
      <p:sp>
        <p:nvSpPr>
          <p:cNvPr id="64519" name="Text Box 4"/>
          <p:cNvSpPr txBox="1">
            <a:spLocks noChangeArrowheads="1"/>
          </p:cNvSpPr>
          <p:nvPr/>
        </p:nvSpPr>
        <p:spPr bwMode="auto">
          <a:xfrm>
            <a:off x="295275" y="6151563"/>
            <a:ext cx="8553450" cy="3619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Local							Frontline Innovators</a:t>
            </a:r>
          </a:p>
        </p:txBody>
      </p:sp>
      <p:sp>
        <p:nvSpPr>
          <p:cNvPr id="64520" name="Text Box 5"/>
          <p:cNvSpPr txBox="1">
            <a:spLocks noChangeArrowheads="1"/>
          </p:cNvSpPr>
          <p:nvPr/>
        </p:nvSpPr>
        <p:spPr bwMode="auto">
          <a:xfrm>
            <a:off x="1397000" y="3105150"/>
            <a:ext cx="6337300" cy="7683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National			eHealth  Bodies </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&amp; Vendors</a:t>
            </a:r>
          </a:p>
        </p:txBody>
      </p:sp>
      <p:sp>
        <p:nvSpPr>
          <p:cNvPr id="64521" name="Text Box 6"/>
          <p:cNvSpPr txBox="1">
            <a:spLocks noChangeArrowheads="1"/>
          </p:cNvSpPr>
          <p:nvPr/>
        </p:nvSpPr>
        <p:spPr bwMode="auto">
          <a:xfrm>
            <a:off x="900113" y="4292600"/>
            <a:ext cx="7316787" cy="644525"/>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Regional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MyDocsTempBryce92001\pics\WHC_ED\itsaboutspeedCFMS.JPG"/>
          <p:cNvPicPr>
            <a:picLocks noChangeAspect="1" noChangeArrowheads="1"/>
          </p:cNvPicPr>
          <p:nvPr/>
        </p:nvPicPr>
        <p:blipFill>
          <a:blip r:embed="rId2" cstate="print"/>
          <a:srcRect l="2467" t="16714" r="8688" b="10178"/>
          <a:stretch>
            <a:fillRect/>
          </a:stretch>
        </p:blipFill>
        <p:spPr bwMode="auto">
          <a:xfrm>
            <a:off x="1115616" y="332656"/>
            <a:ext cx="5760639" cy="60607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374786" name="Picture 2"/>
          <p:cNvPicPr>
            <a:picLocks noChangeAspect="1" noChangeArrowheads="1"/>
          </p:cNvPicPr>
          <p:nvPr/>
        </p:nvPicPr>
        <p:blipFill>
          <a:blip r:embed="rId2" cstate="print"/>
          <a:srcRect t="2953" r="43440" b="5906"/>
          <a:stretch>
            <a:fillRect/>
          </a:stretch>
        </p:blipFill>
        <p:spPr bwMode="auto">
          <a:xfrm>
            <a:off x="179512" y="188640"/>
            <a:ext cx="5760640" cy="4320480"/>
          </a:xfrm>
          <a:prstGeom prst="rect">
            <a:avLst/>
          </a:prstGeom>
          <a:noFill/>
          <a:ln w="9525">
            <a:noFill/>
            <a:miter lim="800000"/>
            <a:headEnd/>
            <a:tailEnd/>
          </a:ln>
        </p:spPr>
      </p:pic>
      <p:pic>
        <p:nvPicPr>
          <p:cNvPr id="5" name="Picture 4" descr="ipaqwithCXR2"/>
          <p:cNvPicPr>
            <a:picLocks noChangeAspect="1" noChangeArrowheads="1"/>
          </p:cNvPicPr>
          <p:nvPr/>
        </p:nvPicPr>
        <p:blipFill>
          <a:blip r:embed="rId3" cstate="print"/>
          <a:srcRect/>
          <a:stretch>
            <a:fillRect/>
          </a:stretch>
        </p:blipFill>
        <p:spPr bwMode="auto">
          <a:xfrm>
            <a:off x="395536" y="2420888"/>
            <a:ext cx="2682148" cy="3600400"/>
          </a:xfrm>
          <a:prstGeom prst="rect">
            <a:avLst/>
          </a:prstGeom>
          <a:noFill/>
        </p:spPr>
      </p:pic>
      <p:pic>
        <p:nvPicPr>
          <p:cNvPr id="8" name="Picture 3"/>
          <p:cNvPicPr>
            <a:picLocks noChangeAspect="1" noChangeArrowheads="1"/>
          </p:cNvPicPr>
          <p:nvPr/>
        </p:nvPicPr>
        <p:blipFill>
          <a:blip r:embed="rId4" cstate="print"/>
          <a:srcRect t="17224" r="31265" b="33957"/>
          <a:stretch>
            <a:fillRect/>
          </a:stretch>
        </p:blipFill>
        <p:spPr bwMode="auto">
          <a:xfrm>
            <a:off x="3275856" y="692696"/>
            <a:ext cx="5688632" cy="3726676"/>
          </a:xfrm>
          <a:prstGeom prst="rect">
            <a:avLst/>
          </a:prstGeom>
          <a:noFill/>
          <a:ln w="9525">
            <a:solidFill>
              <a:srgbClr val="00B050"/>
            </a:solidFill>
            <a:miter lim="800000"/>
            <a:headEnd/>
            <a:tailEnd/>
          </a:ln>
        </p:spPr>
      </p:pic>
      <p:pic>
        <p:nvPicPr>
          <p:cNvPr id="7" name="Picture 5" descr="PockPCRx"/>
          <p:cNvPicPr>
            <a:picLocks noChangeAspect="1" noChangeArrowheads="1"/>
          </p:cNvPicPr>
          <p:nvPr/>
        </p:nvPicPr>
        <p:blipFill>
          <a:blip r:embed="rId5" cstate="print"/>
          <a:srcRect/>
          <a:stretch>
            <a:fillRect/>
          </a:stretch>
        </p:blipFill>
        <p:spPr bwMode="auto">
          <a:xfrm>
            <a:off x="2411760" y="2924944"/>
            <a:ext cx="2448272" cy="367240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l" eaLnBrk="1" hangingPunct="1"/>
            <a:r>
              <a:rPr lang="en-GB" smtClean="0"/>
              <a:t>Info Tech.. 	</a:t>
            </a:r>
          </a:p>
        </p:txBody>
      </p:sp>
      <p:sp>
        <p:nvSpPr>
          <p:cNvPr id="10243" name="Rectangle 3"/>
          <p:cNvSpPr>
            <a:spLocks noGrp="1" noChangeArrowheads="1"/>
          </p:cNvSpPr>
          <p:nvPr>
            <p:ph type="body" idx="1"/>
          </p:nvPr>
        </p:nvSpPr>
        <p:spPr/>
        <p:txBody>
          <a:bodyPr/>
          <a:lstStyle/>
          <a:p>
            <a:pPr eaLnBrk="1" hangingPunct="1">
              <a:lnSpc>
                <a:spcPct val="90000"/>
              </a:lnSpc>
            </a:pPr>
            <a:endParaRPr lang="en-GB" sz="2800" dirty="0" smtClean="0"/>
          </a:p>
          <a:p>
            <a:pPr eaLnBrk="1" hangingPunct="1">
              <a:lnSpc>
                <a:spcPct val="90000"/>
              </a:lnSpc>
            </a:pPr>
            <a:endParaRPr lang="en-GB" sz="2800" dirty="0"/>
          </a:p>
          <a:p>
            <a:pPr eaLnBrk="1" hangingPunct="1">
              <a:lnSpc>
                <a:spcPct val="90000"/>
              </a:lnSpc>
            </a:pPr>
            <a:endParaRPr lang="en-GB" sz="2800" dirty="0" smtClean="0"/>
          </a:p>
          <a:p>
            <a:pPr eaLnBrk="1" hangingPunct="1">
              <a:lnSpc>
                <a:spcPct val="90000"/>
              </a:lnSpc>
            </a:pPr>
            <a:endParaRPr lang="en-GB" sz="2800" dirty="0"/>
          </a:p>
          <a:p>
            <a:pPr eaLnBrk="1" hangingPunct="1">
              <a:lnSpc>
                <a:spcPct val="90000"/>
              </a:lnSpc>
            </a:pPr>
            <a:endParaRPr lang="en-GB" sz="2800" dirty="0" smtClean="0"/>
          </a:p>
          <a:p>
            <a:pPr eaLnBrk="1" hangingPunct="1">
              <a:lnSpc>
                <a:spcPct val="90000"/>
              </a:lnSpc>
            </a:pPr>
            <a:endParaRPr lang="en-GB" sz="2800" dirty="0"/>
          </a:p>
          <a:p>
            <a:pPr eaLnBrk="1" hangingPunct="1">
              <a:lnSpc>
                <a:spcPct val="90000"/>
              </a:lnSpc>
            </a:pPr>
            <a:endParaRPr lang="en-GB" sz="2800" dirty="0" smtClean="0"/>
          </a:p>
          <a:p>
            <a:pPr eaLnBrk="1" hangingPunct="1">
              <a:lnSpc>
                <a:spcPct val="90000"/>
              </a:lnSpc>
            </a:pPr>
            <a:endParaRPr lang="en-GB" sz="2800" dirty="0" smtClean="0"/>
          </a:p>
          <a:p>
            <a:pPr eaLnBrk="1" hangingPunct="1">
              <a:lnSpc>
                <a:spcPct val="90000"/>
              </a:lnSpc>
            </a:pPr>
            <a:r>
              <a:rPr lang="en-GB" sz="2800" dirty="0" smtClean="0"/>
              <a:t>Success not widespread….</a:t>
            </a:r>
          </a:p>
          <a:p>
            <a:pPr eaLnBrk="1" hangingPunct="1">
              <a:lnSpc>
                <a:spcPct val="90000"/>
              </a:lnSpc>
            </a:pPr>
            <a:endParaRPr lang="en-GB" sz="2800" dirty="0" smtClean="0"/>
          </a:p>
        </p:txBody>
      </p:sp>
      <p:pic>
        <p:nvPicPr>
          <p:cNvPr id="10244" name="Picture 4" descr="benefits"/>
          <p:cNvPicPr>
            <a:picLocks noChangeAspect="1" noChangeArrowheads="1"/>
          </p:cNvPicPr>
          <p:nvPr/>
        </p:nvPicPr>
        <p:blipFill>
          <a:blip r:embed="rId2" cstate="print"/>
          <a:srcRect/>
          <a:stretch>
            <a:fillRect/>
          </a:stretch>
        </p:blipFill>
        <p:spPr bwMode="auto">
          <a:xfrm>
            <a:off x="5003800" y="3357563"/>
            <a:ext cx="3744913" cy="3140075"/>
          </a:xfrm>
          <a:prstGeom prst="rect">
            <a:avLst/>
          </a:prstGeom>
          <a:noFill/>
          <a:ln w="9525">
            <a:noFill/>
            <a:miter lim="800000"/>
            <a:headEnd/>
            <a:tailEnd/>
          </a:ln>
        </p:spPr>
      </p:pic>
      <p:pic>
        <p:nvPicPr>
          <p:cNvPr id="10245" name="Picture 5" descr="evidence~~~_yellowtap_101b"/>
          <p:cNvPicPr>
            <a:picLocks noChangeAspect="1" noChangeArrowheads="1"/>
          </p:cNvPicPr>
          <p:nvPr/>
        </p:nvPicPr>
        <p:blipFill>
          <a:blip r:embed="rId3" cstate="print"/>
          <a:srcRect/>
          <a:stretch>
            <a:fillRect/>
          </a:stretch>
        </p:blipFill>
        <p:spPr bwMode="auto">
          <a:xfrm>
            <a:off x="5003800" y="333375"/>
            <a:ext cx="3816350" cy="2976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ardiac_monitor"/>
          <p:cNvPicPr>
            <a:picLocks noChangeAspect="1" noChangeArrowheads="1"/>
          </p:cNvPicPr>
          <p:nvPr/>
        </p:nvPicPr>
        <p:blipFill>
          <a:blip r:embed="rId3" cstate="print"/>
          <a:srcRect/>
          <a:stretch>
            <a:fillRect/>
          </a:stretch>
        </p:blipFill>
        <p:spPr bwMode="auto">
          <a:xfrm>
            <a:off x="7391400" y="3141663"/>
            <a:ext cx="1752600" cy="1227137"/>
          </a:xfrm>
          <a:prstGeom prst="rect">
            <a:avLst/>
          </a:prstGeom>
          <a:noFill/>
        </p:spPr>
      </p:pic>
      <p:pic>
        <p:nvPicPr>
          <p:cNvPr id="5123" name="Picture 3" descr="CXRfromJornada"/>
          <p:cNvPicPr>
            <a:picLocks noChangeAspect="1" noChangeArrowheads="1"/>
          </p:cNvPicPr>
          <p:nvPr/>
        </p:nvPicPr>
        <p:blipFill>
          <a:blip r:embed="rId4" cstate="print"/>
          <a:srcRect/>
          <a:stretch>
            <a:fillRect/>
          </a:stretch>
        </p:blipFill>
        <p:spPr bwMode="auto">
          <a:xfrm>
            <a:off x="2590800" y="4648200"/>
            <a:ext cx="1981200" cy="1350963"/>
          </a:xfrm>
          <a:prstGeom prst="rect">
            <a:avLst/>
          </a:prstGeom>
          <a:noFill/>
        </p:spPr>
      </p:pic>
      <p:pic>
        <p:nvPicPr>
          <p:cNvPr id="5124" name="Picture 4" descr="illegible2"/>
          <p:cNvPicPr>
            <a:picLocks noChangeAspect="1" noChangeArrowheads="1"/>
          </p:cNvPicPr>
          <p:nvPr/>
        </p:nvPicPr>
        <p:blipFill>
          <a:blip r:embed="rId5" cstate="print"/>
          <a:srcRect/>
          <a:stretch>
            <a:fillRect/>
          </a:stretch>
        </p:blipFill>
        <p:spPr bwMode="auto">
          <a:xfrm>
            <a:off x="4572000" y="4648200"/>
            <a:ext cx="1981200" cy="1350963"/>
          </a:xfrm>
          <a:prstGeom prst="rect">
            <a:avLst/>
          </a:prstGeom>
          <a:noFill/>
        </p:spPr>
      </p:pic>
      <p:pic>
        <p:nvPicPr>
          <p:cNvPr id="5125" name="Picture 5" descr="InsightChartScanZoomCrop2"/>
          <p:cNvPicPr>
            <a:picLocks noChangeAspect="1" noChangeArrowheads="1"/>
          </p:cNvPicPr>
          <p:nvPr/>
        </p:nvPicPr>
        <p:blipFill>
          <a:blip r:embed="rId6" cstate="print"/>
          <a:srcRect/>
          <a:stretch>
            <a:fillRect/>
          </a:stretch>
        </p:blipFill>
        <p:spPr bwMode="auto">
          <a:xfrm>
            <a:off x="4572000" y="1981200"/>
            <a:ext cx="1981200" cy="1347788"/>
          </a:xfrm>
          <a:prstGeom prst="rect">
            <a:avLst/>
          </a:prstGeom>
          <a:noFill/>
        </p:spPr>
      </p:pic>
      <p:pic>
        <p:nvPicPr>
          <p:cNvPr id="5126" name="Picture 6" descr="ekg-lbbb-500"/>
          <p:cNvPicPr>
            <a:picLocks noChangeAspect="1" noChangeArrowheads="1"/>
          </p:cNvPicPr>
          <p:nvPr/>
        </p:nvPicPr>
        <p:blipFill>
          <a:blip r:embed="rId7" cstate="print"/>
          <a:srcRect/>
          <a:stretch>
            <a:fillRect/>
          </a:stretch>
        </p:blipFill>
        <p:spPr bwMode="auto">
          <a:xfrm>
            <a:off x="4572000" y="3276600"/>
            <a:ext cx="2057400" cy="1371600"/>
          </a:xfrm>
          <a:prstGeom prst="rect">
            <a:avLst/>
          </a:prstGeom>
          <a:noFill/>
        </p:spPr>
      </p:pic>
      <p:pic>
        <p:nvPicPr>
          <p:cNvPr id="5127" name="Picture 7" descr="bbctrauma_group"/>
          <p:cNvPicPr>
            <a:picLocks noChangeAspect="1" noChangeArrowheads="1"/>
          </p:cNvPicPr>
          <p:nvPr/>
        </p:nvPicPr>
        <p:blipFill>
          <a:blip r:embed="rId8" cstate="print"/>
          <a:srcRect/>
          <a:stretch>
            <a:fillRect/>
          </a:stretch>
        </p:blipFill>
        <p:spPr bwMode="auto">
          <a:xfrm>
            <a:off x="250825" y="4149725"/>
            <a:ext cx="1828800" cy="2278063"/>
          </a:xfrm>
          <a:prstGeom prst="rect">
            <a:avLst/>
          </a:prstGeom>
          <a:noFill/>
        </p:spPr>
      </p:pic>
      <p:pic>
        <p:nvPicPr>
          <p:cNvPr id="5128" name="Picture 8" descr="airway_colour"/>
          <p:cNvPicPr>
            <a:picLocks noChangeAspect="1" noChangeArrowheads="1"/>
          </p:cNvPicPr>
          <p:nvPr/>
        </p:nvPicPr>
        <p:blipFill>
          <a:blip r:embed="rId9" cstate="print"/>
          <a:srcRect l="9856" t="12250" r="8008" b="7164"/>
          <a:stretch>
            <a:fillRect/>
          </a:stretch>
        </p:blipFill>
        <p:spPr bwMode="auto">
          <a:xfrm>
            <a:off x="6372225" y="1484313"/>
            <a:ext cx="1219200" cy="1143000"/>
          </a:xfrm>
          <a:prstGeom prst="rect">
            <a:avLst/>
          </a:prstGeom>
          <a:noFill/>
        </p:spPr>
      </p:pic>
      <p:pic>
        <p:nvPicPr>
          <p:cNvPr id="5129" name="Picture 9" descr="bvm500"/>
          <p:cNvPicPr>
            <a:picLocks noChangeAspect="1" noChangeArrowheads="1"/>
          </p:cNvPicPr>
          <p:nvPr/>
        </p:nvPicPr>
        <p:blipFill>
          <a:blip r:embed="rId10" cstate="print"/>
          <a:srcRect/>
          <a:stretch>
            <a:fillRect/>
          </a:stretch>
        </p:blipFill>
        <p:spPr bwMode="auto">
          <a:xfrm>
            <a:off x="7467600" y="1905000"/>
            <a:ext cx="1498600" cy="1123950"/>
          </a:xfrm>
          <a:prstGeom prst="rect">
            <a:avLst/>
          </a:prstGeom>
          <a:noFill/>
        </p:spPr>
      </p:pic>
      <p:pic>
        <p:nvPicPr>
          <p:cNvPr id="5130" name="Picture 10" descr="iv_canula"/>
          <p:cNvPicPr>
            <a:picLocks noChangeAspect="1" noChangeArrowheads="1"/>
          </p:cNvPicPr>
          <p:nvPr/>
        </p:nvPicPr>
        <p:blipFill>
          <a:blip r:embed="rId11" cstate="print"/>
          <a:srcRect/>
          <a:stretch>
            <a:fillRect/>
          </a:stretch>
        </p:blipFill>
        <p:spPr bwMode="auto">
          <a:xfrm>
            <a:off x="6300788" y="2708275"/>
            <a:ext cx="1676400" cy="995363"/>
          </a:xfrm>
          <a:prstGeom prst="rect">
            <a:avLst/>
          </a:prstGeom>
          <a:noFill/>
        </p:spPr>
      </p:pic>
      <p:pic>
        <p:nvPicPr>
          <p:cNvPr id="5131" name="Picture 11" descr="medications2"/>
          <p:cNvPicPr>
            <a:picLocks noChangeAspect="1" noChangeArrowheads="1"/>
          </p:cNvPicPr>
          <p:nvPr/>
        </p:nvPicPr>
        <p:blipFill>
          <a:blip r:embed="rId12" cstate="print"/>
          <a:srcRect/>
          <a:stretch>
            <a:fillRect/>
          </a:stretch>
        </p:blipFill>
        <p:spPr bwMode="auto">
          <a:xfrm>
            <a:off x="2916238" y="3213100"/>
            <a:ext cx="1981200" cy="1354138"/>
          </a:xfrm>
          <a:prstGeom prst="rect">
            <a:avLst/>
          </a:prstGeom>
          <a:noFill/>
        </p:spPr>
      </p:pic>
      <p:sp>
        <p:nvSpPr>
          <p:cNvPr id="5132" name="Rectangle 12"/>
          <p:cNvSpPr>
            <a:spLocks noGrp="1" noChangeArrowheads="1"/>
          </p:cNvSpPr>
          <p:nvPr>
            <p:ph type="title" sz="quarter"/>
          </p:nvPr>
        </p:nvSpPr>
        <p:spPr/>
        <p:txBody>
          <a:bodyPr/>
          <a:lstStyle/>
          <a:p>
            <a:pPr algn="l"/>
            <a:r>
              <a:rPr lang="en-GB" dirty="0" smtClean="0"/>
              <a:t>Emergency Medicine= </a:t>
            </a:r>
            <a:r>
              <a:rPr lang="en-GB" dirty="0"/>
              <a:t>Complex</a:t>
            </a:r>
            <a:endParaRPr lang="en-GB" sz="5400" dirty="0"/>
          </a:p>
        </p:txBody>
      </p:sp>
      <p:pic>
        <p:nvPicPr>
          <p:cNvPr id="5133" name="Picture 13" descr="fatnotessmall"/>
          <p:cNvPicPr>
            <a:picLocks noGrp="1" noChangeAspect="1" noChangeArrowheads="1"/>
          </p:cNvPicPr>
          <p:nvPr>
            <p:ph sz="quarter" idx="1"/>
          </p:nvPr>
        </p:nvPicPr>
        <p:blipFill>
          <a:blip r:embed="rId13" cstate="print"/>
          <a:srcRect l="5000" t="34166" r="28751" b="8333"/>
          <a:stretch>
            <a:fillRect/>
          </a:stretch>
        </p:blipFill>
        <p:spPr>
          <a:xfrm>
            <a:off x="6804025" y="4651375"/>
            <a:ext cx="2339975" cy="1755775"/>
          </a:xfrm>
          <a:noFill/>
          <a:ln/>
        </p:spPr>
      </p:pic>
      <p:pic>
        <p:nvPicPr>
          <p:cNvPr id="5134" name="Picture 14" descr="doctor_patient"/>
          <p:cNvPicPr>
            <a:picLocks noGrp="1" noChangeAspect="1" noChangeArrowheads="1"/>
          </p:cNvPicPr>
          <p:nvPr>
            <p:ph sz="quarter" idx="2"/>
          </p:nvPr>
        </p:nvPicPr>
        <p:blipFill>
          <a:blip r:embed="rId14" cstate="print"/>
          <a:srcRect/>
          <a:stretch>
            <a:fillRect/>
          </a:stretch>
        </p:blipFill>
        <p:spPr>
          <a:xfrm>
            <a:off x="2771775" y="1773238"/>
            <a:ext cx="1905000" cy="1333500"/>
          </a:xfrm>
          <a:noFill/>
          <a:ln/>
        </p:spPr>
      </p:pic>
      <p:pic>
        <p:nvPicPr>
          <p:cNvPr id="5135" name="Picture 15" descr="callhandler"/>
          <p:cNvPicPr>
            <a:picLocks noGrp="1" noChangeAspect="1" noChangeArrowheads="1"/>
          </p:cNvPicPr>
          <p:nvPr>
            <p:ph sz="quarter" idx="3"/>
          </p:nvPr>
        </p:nvPicPr>
        <p:blipFill>
          <a:blip r:embed="rId15" cstate="print"/>
          <a:srcRect/>
          <a:stretch>
            <a:fillRect/>
          </a:stretch>
        </p:blipFill>
        <p:spPr>
          <a:xfrm>
            <a:off x="323850" y="1773238"/>
            <a:ext cx="914400" cy="933450"/>
          </a:xfrm>
          <a:noFill/>
          <a:ln/>
        </p:spPr>
      </p:pic>
      <p:pic>
        <p:nvPicPr>
          <p:cNvPr id="5136" name="Picture 16" descr="EMS-uk"/>
          <p:cNvPicPr>
            <a:picLocks noGrp="1" noChangeAspect="1" noChangeArrowheads="1"/>
          </p:cNvPicPr>
          <p:nvPr>
            <p:ph sz="quarter" idx="4"/>
          </p:nvPr>
        </p:nvPicPr>
        <p:blipFill>
          <a:blip r:embed="rId16" cstate="print"/>
          <a:srcRect/>
          <a:stretch>
            <a:fillRect/>
          </a:stretch>
        </p:blipFill>
        <p:spPr>
          <a:xfrm>
            <a:off x="539750" y="2565400"/>
            <a:ext cx="2286000" cy="1676400"/>
          </a:xfrm>
          <a:noFill/>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en-GB" dirty="0" smtClean="0"/>
              <a:t>Emergency Medicine =Complex</a:t>
            </a:r>
            <a:endParaRPr lang="en-GB" dirty="0"/>
          </a:p>
        </p:txBody>
      </p:sp>
      <p:sp>
        <p:nvSpPr>
          <p:cNvPr id="194563" name="Rectangle 3"/>
          <p:cNvSpPr>
            <a:spLocks noGrp="1" noChangeArrowheads="1"/>
          </p:cNvSpPr>
          <p:nvPr>
            <p:ph type="body" idx="1"/>
          </p:nvPr>
        </p:nvSpPr>
        <p:spPr/>
        <p:txBody>
          <a:bodyPr/>
          <a:lstStyle/>
          <a:p>
            <a:pPr>
              <a:lnSpc>
                <a:spcPct val="90000"/>
              </a:lnSpc>
            </a:pPr>
            <a:r>
              <a:rPr lang="en-GB" sz="2400" dirty="0" smtClean="0"/>
              <a:t>Vomiting; RR 25</a:t>
            </a:r>
            <a:r>
              <a:rPr lang="en-GB" sz="2400" dirty="0"/>
              <a:t>, HR 110, GCS 13/15, pH 7.2, Glu 35</a:t>
            </a:r>
          </a:p>
          <a:p>
            <a:pPr lvl="1">
              <a:lnSpc>
                <a:spcPct val="90000"/>
              </a:lnSpc>
            </a:pPr>
            <a:r>
              <a:rPr lang="en-GB" sz="2000" dirty="0"/>
              <a:t>Whats the </a:t>
            </a:r>
            <a:r>
              <a:rPr lang="en-GB" sz="2000" dirty="0" smtClean="0"/>
              <a:t>protocol </a:t>
            </a:r>
            <a:r>
              <a:rPr lang="en-GB" sz="2000" dirty="0"/>
              <a:t>say I should </a:t>
            </a:r>
            <a:r>
              <a:rPr lang="en-GB" sz="2000" dirty="0" smtClean="0"/>
              <a:t>use</a:t>
            </a:r>
            <a:endParaRPr lang="en-GB" sz="2000" dirty="0"/>
          </a:p>
          <a:p>
            <a:pPr>
              <a:lnSpc>
                <a:spcPct val="90000"/>
              </a:lnSpc>
            </a:pPr>
            <a:endParaRPr lang="en-GB" sz="2800" dirty="0"/>
          </a:p>
          <a:p>
            <a:pPr>
              <a:lnSpc>
                <a:spcPct val="90000"/>
              </a:lnSpc>
            </a:pPr>
            <a:r>
              <a:rPr lang="en-GB" sz="2400" dirty="0"/>
              <a:t>Mixed overdose (inc Paracetamol) staggered; over 7 hours ago;  INR 4.5</a:t>
            </a:r>
          </a:p>
          <a:p>
            <a:pPr lvl="1">
              <a:lnSpc>
                <a:spcPct val="90000"/>
              </a:lnSpc>
            </a:pPr>
            <a:r>
              <a:rPr lang="en-GB" sz="2000" dirty="0"/>
              <a:t>What should I treat with at this stage?</a:t>
            </a:r>
          </a:p>
          <a:p>
            <a:pPr>
              <a:lnSpc>
                <a:spcPct val="90000"/>
              </a:lnSpc>
            </a:pPr>
            <a:endParaRPr lang="en-GB" sz="2800" dirty="0"/>
          </a:p>
          <a:p>
            <a:pPr>
              <a:lnSpc>
                <a:spcPct val="90000"/>
              </a:lnSpc>
            </a:pPr>
            <a:r>
              <a:rPr lang="en-GB" sz="2400" dirty="0" smtClean="0"/>
              <a:t>Diabetic + Collapse + Head Injury</a:t>
            </a:r>
            <a:endParaRPr lang="en-GB" sz="2000" dirty="0"/>
          </a:p>
          <a:p>
            <a:pPr lvl="1">
              <a:lnSpc>
                <a:spcPct val="90000"/>
              </a:lnSpc>
            </a:pPr>
            <a:r>
              <a:rPr lang="en-GB" sz="2000" dirty="0" smtClean="0"/>
              <a:t>Which Guideline/Care Pathway Applies?</a:t>
            </a:r>
            <a:endParaRPr lang="en-GB"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algn="l"/>
            <a:r>
              <a:rPr lang="en-GB"/>
              <a:t>Complex Systems</a:t>
            </a:r>
          </a:p>
        </p:txBody>
      </p:sp>
      <p:sp>
        <p:nvSpPr>
          <p:cNvPr id="176131" name="Rectangle 3"/>
          <p:cNvSpPr>
            <a:spLocks noGrp="1" noChangeArrowheads="1"/>
          </p:cNvSpPr>
          <p:nvPr>
            <p:ph type="body" idx="1"/>
          </p:nvPr>
        </p:nvSpPr>
        <p:spPr>
          <a:xfrm>
            <a:off x="685800" y="1981200"/>
            <a:ext cx="8229600" cy="4114800"/>
          </a:xfrm>
        </p:spPr>
        <p:txBody>
          <a:bodyPr/>
          <a:lstStyle/>
          <a:p>
            <a:r>
              <a:rPr lang="en-GB" sz="2800" dirty="0"/>
              <a:t>Many parts, Many interactions</a:t>
            </a:r>
          </a:p>
          <a:p>
            <a:r>
              <a:rPr lang="en-GB" sz="2800" dirty="0"/>
              <a:t>Perpetual novelty </a:t>
            </a:r>
          </a:p>
          <a:p>
            <a:endParaRPr lang="en-GB" sz="2800" dirty="0"/>
          </a:p>
          <a:p>
            <a:r>
              <a:rPr lang="en-GB" sz="2800" dirty="0"/>
              <a:t>Difficult to describe/understand completely</a:t>
            </a:r>
          </a:p>
          <a:p>
            <a:r>
              <a:rPr lang="en-GB" sz="2800" dirty="0"/>
              <a:t>Difficult to control/change </a:t>
            </a:r>
          </a:p>
          <a:p>
            <a:endParaRPr lang="en-GB" sz="2800" dirty="0"/>
          </a:p>
          <a:p>
            <a:r>
              <a:rPr lang="en-GB" sz="2800" dirty="0"/>
              <a:t>Identify simple </a:t>
            </a:r>
            <a:r>
              <a:rPr lang="en-GB" sz="2800" dirty="0" smtClean="0"/>
              <a:t>rules &amp; patterns</a:t>
            </a:r>
            <a:endParaRPr lang="en-GB" sz="2800" dirty="0"/>
          </a:p>
          <a:p>
            <a:pPr lvl="1"/>
            <a:r>
              <a:rPr lang="en-GB" sz="2400" dirty="0"/>
              <a:t>Self-organise</a:t>
            </a:r>
            <a:r>
              <a:rPr lang="en-GB" sz="2000" dirty="0"/>
              <a:t> </a:t>
            </a:r>
          </a:p>
          <a:p>
            <a:r>
              <a:rPr lang="en-GB" sz="2400" dirty="0"/>
              <a:t>e.g. Weather, Economy, Internet, </a:t>
            </a:r>
            <a:r>
              <a:rPr lang="en-GB" sz="2400" dirty="0" smtClean="0"/>
              <a:t>EM</a:t>
            </a:r>
            <a:endParaRPr lang="en-GB" sz="2800" dirty="0"/>
          </a:p>
        </p:txBody>
      </p:sp>
      <p:pic>
        <p:nvPicPr>
          <p:cNvPr id="176132" name="Picture 4" descr="spiral_blu_small"/>
          <p:cNvPicPr>
            <a:picLocks noChangeAspect="1" noChangeArrowheads="1"/>
          </p:cNvPicPr>
          <p:nvPr/>
        </p:nvPicPr>
        <p:blipFill>
          <a:blip r:embed="rId2" cstate="print"/>
          <a:srcRect/>
          <a:stretch>
            <a:fillRect/>
          </a:stretch>
        </p:blipFill>
        <p:spPr bwMode="auto">
          <a:xfrm>
            <a:off x="5867400" y="304800"/>
            <a:ext cx="3086100" cy="16764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3" cstate="print"/>
          <a:srcRect/>
          <a:stretch>
            <a:fillRect/>
          </a:stretch>
        </p:blipFill>
        <p:spPr bwMode="auto">
          <a:xfrm>
            <a:off x="6516688" y="2197100"/>
            <a:ext cx="2236787" cy="3370263"/>
          </a:xfrm>
          <a:prstGeom prst="rect">
            <a:avLst/>
          </a:prstGeom>
          <a:noFill/>
          <a:ln w="9525">
            <a:noFill/>
            <a:round/>
            <a:headEnd/>
            <a:tailEnd/>
          </a:ln>
        </p:spPr>
      </p:pic>
      <p:sp>
        <p:nvSpPr>
          <p:cNvPr id="64515" name="TextBox 8"/>
          <p:cNvSpPr txBox="1">
            <a:spLocks noChangeArrowheads="1"/>
          </p:cNvSpPr>
          <p:nvPr/>
        </p:nvSpPr>
        <p:spPr bwMode="auto">
          <a:xfrm>
            <a:off x="6616700" y="1744663"/>
            <a:ext cx="2527300" cy="4792662"/>
          </a:xfrm>
          <a:prstGeom prst="rect">
            <a:avLst/>
          </a:prstGeom>
          <a:noFill/>
          <a:ln w="9525">
            <a:noFill/>
            <a:miter lim="800000"/>
            <a:headEnd/>
            <a:tailEnd/>
          </a:ln>
        </p:spPr>
        <p:txBody>
          <a:bodyPr lIns="82945" tIns="41473" rIns="82945" bIns="41473">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pic>
        <p:nvPicPr>
          <p:cNvPr id="64516" name="Picture 1"/>
          <p:cNvPicPr>
            <a:picLocks noChangeAspect="1" noChangeArrowheads="1"/>
          </p:cNvPicPr>
          <p:nvPr/>
        </p:nvPicPr>
        <p:blipFill>
          <a:blip r:embed="rId4" cstate="print"/>
          <a:srcRect/>
          <a:stretch>
            <a:fillRect/>
          </a:stretch>
        </p:blipFill>
        <p:spPr bwMode="auto">
          <a:xfrm>
            <a:off x="488950" y="1385888"/>
            <a:ext cx="6192838" cy="5472112"/>
          </a:xfrm>
          <a:prstGeom prst="rect">
            <a:avLst/>
          </a:prstGeom>
          <a:noFill/>
          <a:ln w="9525">
            <a:noFill/>
            <a:round/>
            <a:headEnd/>
            <a:tailEnd/>
          </a:ln>
        </p:spPr>
      </p:pic>
      <p:sp>
        <p:nvSpPr>
          <p:cNvPr id="64517" name="Text Box 2"/>
          <p:cNvSpPr txBox="1">
            <a:spLocks noChangeArrowheads="1"/>
          </p:cNvSpPr>
          <p:nvPr/>
        </p:nvSpPr>
        <p:spPr bwMode="auto">
          <a:xfrm>
            <a:off x="755650" y="274638"/>
            <a:ext cx="7775575" cy="1144587"/>
          </a:xfrm>
          <a:prstGeom prst="rect">
            <a:avLst/>
          </a:prstGeom>
          <a:noFill/>
          <a:ln w="9525">
            <a:noFill/>
            <a:round/>
            <a:headEnd/>
            <a:tailEnd/>
          </a:ln>
        </p:spPr>
        <p:txBody>
          <a:bodyPr lIns="81631" tIns="42448" rIns="81631" bIns="42448" anchor="ctr"/>
          <a:lstStyle/>
          <a:p>
            <a:pPr>
              <a:tabLst>
                <a:tab pos="0" algn="l"/>
                <a:tab pos="414338" algn="l"/>
                <a:tab pos="827088" algn="l"/>
                <a:tab pos="1243013" algn="l"/>
                <a:tab pos="1657350" algn="l"/>
                <a:tab pos="2073275" algn="l"/>
                <a:tab pos="2486025" algn="l"/>
                <a:tab pos="2901950" algn="l"/>
                <a:tab pos="3316288" algn="l"/>
                <a:tab pos="3732213" algn="l"/>
                <a:tab pos="4144963" algn="l"/>
                <a:tab pos="4560888" algn="l"/>
                <a:tab pos="4975225" algn="l"/>
                <a:tab pos="5389563" algn="l"/>
                <a:tab pos="5803900" algn="l"/>
                <a:tab pos="6219825" algn="l"/>
                <a:tab pos="6634163" algn="l"/>
                <a:tab pos="7048500" algn="l"/>
                <a:tab pos="7462838" algn="l"/>
                <a:tab pos="7878763" algn="l"/>
                <a:tab pos="8293100" algn="l"/>
              </a:tabLst>
            </a:pPr>
            <a:r>
              <a:rPr lang="en-GB" sz="4000" dirty="0">
                <a:solidFill>
                  <a:srgbClr val="000000"/>
                </a:solidFill>
              </a:rPr>
              <a:t> </a:t>
            </a:r>
            <a:r>
              <a:rPr lang="en-GB" sz="4000" dirty="0" smtClean="0">
                <a:solidFill>
                  <a:srgbClr val="000000"/>
                </a:solidFill>
              </a:rPr>
              <a:t>...Informatics Journey.. cont...</a:t>
            </a:r>
            <a:endParaRPr lang="en-GB" sz="4000" dirty="0">
              <a:solidFill>
                <a:srgbClr val="000000"/>
              </a:solidFill>
            </a:endParaRPr>
          </a:p>
        </p:txBody>
      </p:sp>
      <p:sp>
        <p:nvSpPr>
          <p:cNvPr id="64518" name="Text Box 3"/>
          <p:cNvSpPr txBox="1">
            <a:spLocks noChangeArrowheads="1"/>
          </p:cNvSpPr>
          <p:nvPr/>
        </p:nvSpPr>
        <p:spPr bwMode="auto">
          <a:xfrm>
            <a:off x="1914525" y="1679575"/>
            <a:ext cx="5754688" cy="1198563"/>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International 	Standards</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endParaRPr lang="en-US">
              <a:solidFill>
                <a:srgbClr val="000000"/>
              </a:solidFill>
            </a:endParaRP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t>
            </a:r>
          </a:p>
        </p:txBody>
      </p:sp>
      <p:sp>
        <p:nvSpPr>
          <p:cNvPr id="64519" name="Text Box 4"/>
          <p:cNvSpPr txBox="1">
            <a:spLocks noChangeArrowheads="1"/>
          </p:cNvSpPr>
          <p:nvPr/>
        </p:nvSpPr>
        <p:spPr bwMode="auto">
          <a:xfrm>
            <a:off x="295275" y="6151563"/>
            <a:ext cx="8553450" cy="3619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Local							Frontline Innovators</a:t>
            </a:r>
          </a:p>
        </p:txBody>
      </p:sp>
      <p:sp>
        <p:nvSpPr>
          <p:cNvPr id="64520" name="Text Box 5"/>
          <p:cNvSpPr txBox="1">
            <a:spLocks noChangeArrowheads="1"/>
          </p:cNvSpPr>
          <p:nvPr/>
        </p:nvSpPr>
        <p:spPr bwMode="auto">
          <a:xfrm>
            <a:off x="1397000" y="3105150"/>
            <a:ext cx="6337300" cy="7683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National			eHealth  Bodies </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&amp; Vendors</a:t>
            </a:r>
          </a:p>
        </p:txBody>
      </p:sp>
      <p:sp>
        <p:nvSpPr>
          <p:cNvPr id="64521" name="Text Box 6"/>
          <p:cNvSpPr txBox="1">
            <a:spLocks noChangeArrowheads="1"/>
          </p:cNvSpPr>
          <p:nvPr/>
        </p:nvSpPr>
        <p:spPr bwMode="auto">
          <a:xfrm>
            <a:off x="900113" y="4292600"/>
            <a:ext cx="7316787" cy="644525"/>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Regional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l" eaLnBrk="1" hangingPunct="1"/>
            <a:r>
              <a:rPr lang="en-GB" sz="4000" smtClean="0"/>
              <a:t>NHS: Connecting for Health</a:t>
            </a:r>
          </a:p>
        </p:txBody>
      </p:sp>
      <p:sp>
        <p:nvSpPr>
          <p:cNvPr id="53251" name="Rectangle 3"/>
          <p:cNvSpPr>
            <a:spLocks noGrp="1" noChangeArrowheads="1"/>
          </p:cNvSpPr>
          <p:nvPr>
            <p:ph type="body" idx="1"/>
          </p:nvPr>
        </p:nvSpPr>
        <p:spPr/>
        <p:txBody>
          <a:bodyPr/>
          <a:lstStyle/>
          <a:p>
            <a:pPr eaLnBrk="1" hangingPunct="1">
              <a:lnSpc>
                <a:spcPct val="80000"/>
              </a:lnSpc>
            </a:pPr>
            <a:r>
              <a:rPr lang="en-GB" sz="2400" dirty="0" smtClean="0"/>
              <a:t>Biggest civil IT programme in world</a:t>
            </a:r>
          </a:p>
          <a:p>
            <a:pPr>
              <a:lnSpc>
                <a:spcPct val="80000"/>
              </a:lnSpc>
            </a:pPr>
            <a:r>
              <a:rPr lang="en-GB" sz="2400" dirty="0" smtClean="0"/>
              <a:t>Based in Leeds</a:t>
            </a:r>
          </a:p>
          <a:p>
            <a:pPr>
              <a:lnSpc>
                <a:spcPct val="80000"/>
              </a:lnSpc>
            </a:pPr>
            <a:r>
              <a:rPr lang="en-GB" sz="2400" dirty="0" smtClean="0"/>
              <a:t>Began in 2003</a:t>
            </a:r>
          </a:p>
          <a:p>
            <a:pPr eaLnBrk="1" hangingPunct="1">
              <a:lnSpc>
                <a:spcPct val="80000"/>
              </a:lnSpc>
            </a:pPr>
            <a:endParaRPr lang="en-GB" sz="2400" dirty="0" smtClean="0"/>
          </a:p>
          <a:p>
            <a:pPr eaLnBrk="1" hangingPunct="1">
              <a:lnSpc>
                <a:spcPct val="80000"/>
              </a:lnSpc>
            </a:pPr>
            <a:r>
              <a:rPr lang="en-GB" sz="2400" dirty="0" smtClean="0"/>
              <a:t>10 year; £12 billion; </a:t>
            </a:r>
          </a:p>
          <a:p>
            <a:pPr eaLnBrk="1" hangingPunct="1">
              <a:lnSpc>
                <a:spcPct val="80000"/>
              </a:lnSpc>
            </a:pPr>
            <a:endParaRPr lang="en-GB" sz="2400" dirty="0" smtClean="0"/>
          </a:p>
          <a:p>
            <a:pPr eaLnBrk="1" hangingPunct="1">
              <a:lnSpc>
                <a:spcPct val="80000"/>
              </a:lnSpc>
            </a:pPr>
            <a:r>
              <a:rPr lang="en-GB" sz="2000" dirty="0" smtClean="0"/>
              <a:t>Primary, Community, Acute, Mental Health</a:t>
            </a:r>
          </a:p>
          <a:p>
            <a:pPr eaLnBrk="1" hangingPunct="1">
              <a:lnSpc>
                <a:spcPct val="80000"/>
              </a:lnSpc>
            </a:pPr>
            <a:r>
              <a:rPr lang="en-GB" sz="2000" dirty="0" smtClean="0"/>
              <a:t>Aimed at few strategic solutions</a:t>
            </a:r>
            <a:endParaRPr lang="en-GB" sz="2400" dirty="0" smtClean="0"/>
          </a:p>
        </p:txBody>
      </p:sp>
      <p:pic>
        <p:nvPicPr>
          <p:cNvPr id="53252" name="Picture 4" descr="cluster-map"/>
          <p:cNvPicPr>
            <a:picLocks noChangeAspect="1" noChangeArrowheads="1"/>
          </p:cNvPicPr>
          <p:nvPr/>
        </p:nvPicPr>
        <p:blipFill>
          <a:blip r:embed="rId2" cstate="print"/>
          <a:srcRect/>
          <a:stretch>
            <a:fillRect/>
          </a:stretch>
        </p:blipFill>
        <p:spPr bwMode="auto">
          <a:xfrm>
            <a:off x="5508625" y="1484313"/>
            <a:ext cx="3333750" cy="3695700"/>
          </a:xfrm>
          <a:prstGeom prst="rect">
            <a:avLst/>
          </a:prstGeom>
          <a:noFill/>
          <a:ln w="9525">
            <a:noFill/>
            <a:miter lim="800000"/>
            <a:headEnd/>
            <a:tailEnd/>
          </a:ln>
        </p:spPr>
      </p:pic>
      <p:pic>
        <p:nvPicPr>
          <p:cNvPr id="53253" name="Picture 5" descr="icon_trio_blue_lo_res"/>
          <p:cNvPicPr>
            <a:picLocks noChangeAspect="1" noChangeArrowheads="1"/>
          </p:cNvPicPr>
          <p:nvPr/>
        </p:nvPicPr>
        <p:blipFill>
          <a:blip r:embed="rId3" cstate="print"/>
          <a:srcRect/>
          <a:stretch>
            <a:fillRect/>
          </a:stretch>
        </p:blipFill>
        <p:spPr bwMode="auto">
          <a:xfrm>
            <a:off x="6011863" y="5373688"/>
            <a:ext cx="2303462" cy="1131887"/>
          </a:xfrm>
          <a:prstGeom prst="rect">
            <a:avLst/>
          </a:prstGeom>
          <a:noFill/>
          <a:ln w="9525">
            <a:noFill/>
            <a:miter lim="800000"/>
            <a:headEnd/>
            <a:tailEnd/>
          </a:ln>
        </p:spPr>
      </p:pic>
      <p:pic>
        <p:nvPicPr>
          <p:cNvPr id="53254" name="Picture 6"/>
          <p:cNvPicPr>
            <a:picLocks noChangeAspect="1" noChangeArrowheads="1"/>
          </p:cNvPicPr>
          <p:nvPr/>
        </p:nvPicPr>
        <p:blipFill>
          <a:blip r:embed="rId4" cstate="print"/>
          <a:srcRect/>
          <a:stretch>
            <a:fillRect/>
          </a:stretch>
        </p:blipFill>
        <p:spPr bwMode="auto">
          <a:xfrm>
            <a:off x="900113" y="5516563"/>
            <a:ext cx="4052887" cy="1103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4294967295"/>
          </p:nvPr>
        </p:nvSpPr>
        <p:spPr>
          <a:xfrm>
            <a:off x="0" y="1981200"/>
            <a:ext cx="7772400" cy="4114800"/>
          </a:xfrm>
        </p:spPr>
        <p:txBody>
          <a:bodyPr/>
          <a:lstStyle/>
          <a:p>
            <a:pPr>
              <a:lnSpc>
                <a:spcPct val="90000"/>
              </a:lnSpc>
            </a:pPr>
            <a:endParaRPr lang="en-GB" sz="2400"/>
          </a:p>
          <a:p>
            <a:pPr lvl="1">
              <a:lnSpc>
                <a:spcPct val="90000"/>
              </a:lnSpc>
            </a:pPr>
            <a:endParaRPr lang="en-GB" sz="2000"/>
          </a:p>
          <a:p>
            <a:pPr>
              <a:lnSpc>
                <a:spcPct val="90000"/>
              </a:lnSpc>
            </a:pPr>
            <a:endParaRPr lang="en-GB" sz="2400"/>
          </a:p>
          <a:p>
            <a:pPr lvl="1">
              <a:lnSpc>
                <a:spcPct val="90000"/>
              </a:lnSpc>
            </a:pPr>
            <a:endParaRPr lang="en-GB" sz="2000"/>
          </a:p>
          <a:p>
            <a:pPr>
              <a:lnSpc>
                <a:spcPct val="90000"/>
              </a:lnSpc>
            </a:pPr>
            <a:endParaRPr lang="en-GB" sz="2400"/>
          </a:p>
          <a:p>
            <a:pPr>
              <a:lnSpc>
                <a:spcPct val="90000"/>
              </a:lnSpc>
            </a:pPr>
            <a:endParaRPr lang="en-GB" sz="2400"/>
          </a:p>
        </p:txBody>
      </p:sp>
      <p:pic>
        <p:nvPicPr>
          <p:cNvPr id="10243" name="Picture 3" descr="change"/>
          <p:cNvPicPr>
            <a:picLocks noChangeAspect="1" noChangeArrowheads="1"/>
          </p:cNvPicPr>
          <p:nvPr/>
        </p:nvPicPr>
        <p:blipFill>
          <a:blip r:embed="rId3" cstate="print"/>
          <a:srcRect/>
          <a:stretch>
            <a:fillRect/>
          </a:stretch>
        </p:blipFill>
        <p:spPr bwMode="auto">
          <a:xfrm>
            <a:off x="0" y="0"/>
            <a:ext cx="5076825" cy="3698875"/>
          </a:xfrm>
          <a:prstGeom prst="rect">
            <a:avLst/>
          </a:prstGeom>
          <a:noFill/>
        </p:spPr>
      </p:pic>
      <p:pic>
        <p:nvPicPr>
          <p:cNvPr id="10244" name="Picture 4" descr="business and IT"/>
          <p:cNvPicPr>
            <a:picLocks noChangeAspect="1" noChangeArrowheads="1"/>
          </p:cNvPicPr>
          <p:nvPr/>
        </p:nvPicPr>
        <p:blipFill>
          <a:blip r:embed="rId4" cstate="print"/>
          <a:srcRect/>
          <a:stretch>
            <a:fillRect/>
          </a:stretch>
        </p:blipFill>
        <p:spPr bwMode="auto">
          <a:xfrm>
            <a:off x="5724525" y="4508500"/>
            <a:ext cx="1873250" cy="1511300"/>
          </a:xfrm>
          <a:prstGeom prst="rect">
            <a:avLst/>
          </a:prstGeom>
          <a:noFill/>
        </p:spPr>
      </p:pic>
      <p:pic>
        <p:nvPicPr>
          <p:cNvPr id="10246" name="Picture 6" descr="technology"/>
          <p:cNvPicPr>
            <a:picLocks noChangeAspect="1" noChangeArrowheads="1"/>
          </p:cNvPicPr>
          <p:nvPr/>
        </p:nvPicPr>
        <p:blipFill>
          <a:blip r:embed="rId5" cstate="print"/>
          <a:srcRect/>
          <a:stretch>
            <a:fillRect/>
          </a:stretch>
        </p:blipFill>
        <p:spPr bwMode="auto">
          <a:xfrm>
            <a:off x="7667625" y="4508500"/>
            <a:ext cx="1155700" cy="1371600"/>
          </a:xfrm>
          <a:prstGeom prst="rect">
            <a:avLst/>
          </a:prstGeom>
          <a:noFill/>
        </p:spPr>
      </p:pic>
      <p:pic>
        <p:nvPicPr>
          <p:cNvPr id="10247" name="Picture 7" descr="staff_group3"/>
          <p:cNvPicPr>
            <a:picLocks noChangeAspect="1" noChangeArrowheads="1"/>
          </p:cNvPicPr>
          <p:nvPr/>
        </p:nvPicPr>
        <p:blipFill>
          <a:blip r:embed="rId6" cstate="print"/>
          <a:srcRect/>
          <a:stretch>
            <a:fillRect/>
          </a:stretch>
        </p:blipFill>
        <p:spPr bwMode="auto">
          <a:xfrm>
            <a:off x="395288" y="4508500"/>
            <a:ext cx="2876550" cy="1447800"/>
          </a:xfrm>
          <a:prstGeom prst="rect">
            <a:avLst/>
          </a:prstGeom>
          <a:noFill/>
        </p:spPr>
      </p:pic>
      <p:pic>
        <p:nvPicPr>
          <p:cNvPr id="10248" name="Picture 8" descr="doctor_patient"/>
          <p:cNvPicPr>
            <a:picLocks noChangeAspect="1" noChangeArrowheads="1"/>
          </p:cNvPicPr>
          <p:nvPr/>
        </p:nvPicPr>
        <p:blipFill>
          <a:blip r:embed="rId7" cstate="print"/>
          <a:srcRect/>
          <a:stretch>
            <a:fillRect/>
          </a:stretch>
        </p:blipFill>
        <p:spPr bwMode="auto">
          <a:xfrm>
            <a:off x="3419475" y="4221163"/>
            <a:ext cx="2160588" cy="2160587"/>
          </a:xfrm>
          <a:prstGeom prst="rect">
            <a:avLst/>
          </a:prstGeom>
          <a:noFill/>
        </p:spPr>
      </p:pic>
      <p:pic>
        <p:nvPicPr>
          <p:cNvPr id="10249" name="Picture 9"/>
          <p:cNvPicPr>
            <a:picLocks noChangeAspect="1" noChangeArrowheads="1"/>
          </p:cNvPicPr>
          <p:nvPr/>
        </p:nvPicPr>
        <p:blipFill>
          <a:blip r:embed="rId8" cstate="print"/>
          <a:srcRect/>
          <a:stretch>
            <a:fillRect/>
          </a:stretch>
        </p:blipFill>
        <p:spPr bwMode="auto">
          <a:xfrm>
            <a:off x="4859338" y="1173163"/>
            <a:ext cx="4052887" cy="110331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lollypoplady"/>
          <p:cNvPicPr>
            <a:picLocks noChangeAspect="1" noChangeArrowheads="1"/>
          </p:cNvPicPr>
          <p:nvPr/>
        </p:nvPicPr>
        <p:blipFill>
          <a:blip r:embed="rId2" cstate="print"/>
          <a:srcRect/>
          <a:stretch>
            <a:fillRect/>
          </a:stretch>
        </p:blipFill>
        <p:spPr bwMode="auto">
          <a:xfrm>
            <a:off x="2484438" y="908050"/>
            <a:ext cx="2087562" cy="1695450"/>
          </a:xfrm>
          <a:prstGeom prst="rect">
            <a:avLst/>
          </a:prstGeom>
          <a:noFill/>
          <a:ln w="9525">
            <a:noFill/>
            <a:miter lim="800000"/>
            <a:headEnd/>
            <a:tailEnd/>
          </a:ln>
        </p:spPr>
      </p:pic>
      <p:sp>
        <p:nvSpPr>
          <p:cNvPr id="15363" name="AutoShape 3"/>
          <p:cNvSpPr>
            <a:spLocks noChangeArrowheads="1"/>
          </p:cNvSpPr>
          <p:nvPr/>
        </p:nvSpPr>
        <p:spPr bwMode="auto">
          <a:xfrm>
            <a:off x="4067175" y="2924175"/>
            <a:ext cx="1079500" cy="1081088"/>
          </a:xfrm>
          <a:custGeom>
            <a:avLst/>
            <a:gdLst>
              <a:gd name="T0" fmla="*/ 1348000349 w 21600"/>
              <a:gd name="T1" fmla="*/ 0 h 21600"/>
              <a:gd name="T2" fmla="*/ 337032672 w 21600"/>
              <a:gd name="T3" fmla="*/ 1354083452 h 21600"/>
              <a:gd name="T4" fmla="*/ 1348000349 w 21600"/>
              <a:gd name="T5" fmla="*/ 677041726 h 21600"/>
              <a:gd name="T6" fmla="*/ 2147483647 w 21600"/>
              <a:gd name="T7" fmla="*/ 1354083452 h 21600"/>
              <a:gd name="T8" fmla="*/ 2147483647 w 21600"/>
              <a:gd name="T9" fmla="*/ 2031125778 h 21600"/>
              <a:gd name="T10" fmla="*/ 1685155664 w 21600"/>
              <a:gd name="T11" fmla="*/ 135408345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64" name="AutoShape 4"/>
          <p:cNvSpPr>
            <a:spLocks noChangeArrowheads="1"/>
          </p:cNvSpPr>
          <p:nvPr/>
        </p:nvSpPr>
        <p:spPr bwMode="auto">
          <a:xfrm>
            <a:off x="3995738" y="5157788"/>
            <a:ext cx="1079500" cy="1081087"/>
          </a:xfrm>
          <a:custGeom>
            <a:avLst/>
            <a:gdLst>
              <a:gd name="T0" fmla="*/ 1348000349 w 21600"/>
              <a:gd name="T1" fmla="*/ 0 h 21600"/>
              <a:gd name="T2" fmla="*/ 337032672 w 21600"/>
              <a:gd name="T3" fmla="*/ 1354081398 h 21600"/>
              <a:gd name="T4" fmla="*/ 1348000349 w 21600"/>
              <a:gd name="T5" fmla="*/ 677040699 h 21600"/>
              <a:gd name="T6" fmla="*/ 2147483647 w 21600"/>
              <a:gd name="T7" fmla="*/ 1354081398 h 21600"/>
              <a:gd name="T8" fmla="*/ 2147483647 w 21600"/>
              <a:gd name="T9" fmla="*/ 2031119094 h 21600"/>
              <a:gd name="T10" fmla="*/ 1685155664 w 21600"/>
              <a:gd name="T11" fmla="*/ 135408139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65" name="AutoShape 5"/>
          <p:cNvSpPr>
            <a:spLocks noChangeArrowheads="1"/>
          </p:cNvSpPr>
          <p:nvPr/>
        </p:nvSpPr>
        <p:spPr bwMode="auto">
          <a:xfrm>
            <a:off x="4067175" y="4076700"/>
            <a:ext cx="1079500" cy="1081088"/>
          </a:xfrm>
          <a:custGeom>
            <a:avLst/>
            <a:gdLst>
              <a:gd name="T0" fmla="*/ 1348000349 w 21600"/>
              <a:gd name="T1" fmla="*/ 0 h 21600"/>
              <a:gd name="T2" fmla="*/ 337032672 w 21600"/>
              <a:gd name="T3" fmla="*/ 1354083452 h 21600"/>
              <a:gd name="T4" fmla="*/ 1348000349 w 21600"/>
              <a:gd name="T5" fmla="*/ 677041726 h 21600"/>
              <a:gd name="T6" fmla="*/ 2147483647 w 21600"/>
              <a:gd name="T7" fmla="*/ 1354083452 h 21600"/>
              <a:gd name="T8" fmla="*/ 2147483647 w 21600"/>
              <a:gd name="T9" fmla="*/ 2031125778 h 21600"/>
              <a:gd name="T10" fmla="*/ 1685155664 w 21600"/>
              <a:gd name="T11" fmla="*/ 135408345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66" name="AutoShape 6"/>
          <p:cNvSpPr>
            <a:spLocks noChangeArrowheads="1"/>
          </p:cNvSpPr>
          <p:nvPr/>
        </p:nvSpPr>
        <p:spPr bwMode="auto">
          <a:xfrm rot="10800000">
            <a:off x="4067175" y="4149725"/>
            <a:ext cx="1079500" cy="1081088"/>
          </a:xfrm>
          <a:custGeom>
            <a:avLst/>
            <a:gdLst>
              <a:gd name="T0" fmla="*/ 1348000349 w 21600"/>
              <a:gd name="T1" fmla="*/ 0 h 21600"/>
              <a:gd name="T2" fmla="*/ 337032672 w 21600"/>
              <a:gd name="T3" fmla="*/ 1354083452 h 21600"/>
              <a:gd name="T4" fmla="*/ 1348000349 w 21600"/>
              <a:gd name="T5" fmla="*/ 677041726 h 21600"/>
              <a:gd name="T6" fmla="*/ 2147483647 w 21600"/>
              <a:gd name="T7" fmla="*/ 1354083452 h 21600"/>
              <a:gd name="T8" fmla="*/ 2147483647 w 21600"/>
              <a:gd name="T9" fmla="*/ 2031125778 h 21600"/>
              <a:gd name="T10" fmla="*/ 1685155664 w 21600"/>
              <a:gd name="T11" fmla="*/ 135408345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67" name="AutoShape 7"/>
          <p:cNvSpPr>
            <a:spLocks noChangeArrowheads="1"/>
          </p:cNvSpPr>
          <p:nvPr/>
        </p:nvSpPr>
        <p:spPr bwMode="auto">
          <a:xfrm rot="10800000">
            <a:off x="3995738" y="5229225"/>
            <a:ext cx="1079500" cy="1081088"/>
          </a:xfrm>
          <a:custGeom>
            <a:avLst/>
            <a:gdLst>
              <a:gd name="T0" fmla="*/ 1348000349 w 21600"/>
              <a:gd name="T1" fmla="*/ 0 h 21600"/>
              <a:gd name="T2" fmla="*/ 337032672 w 21600"/>
              <a:gd name="T3" fmla="*/ 1354083452 h 21600"/>
              <a:gd name="T4" fmla="*/ 1348000349 w 21600"/>
              <a:gd name="T5" fmla="*/ 677041726 h 21600"/>
              <a:gd name="T6" fmla="*/ 2147483647 w 21600"/>
              <a:gd name="T7" fmla="*/ 1354083452 h 21600"/>
              <a:gd name="T8" fmla="*/ 2147483647 w 21600"/>
              <a:gd name="T9" fmla="*/ 2031125778 h 21600"/>
              <a:gd name="T10" fmla="*/ 1685155664 w 21600"/>
              <a:gd name="T11" fmla="*/ 135408345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68" name="AutoShape 8"/>
          <p:cNvSpPr>
            <a:spLocks noChangeArrowheads="1"/>
          </p:cNvSpPr>
          <p:nvPr/>
        </p:nvSpPr>
        <p:spPr bwMode="auto">
          <a:xfrm rot="10800000">
            <a:off x="4067175" y="3068638"/>
            <a:ext cx="1079500" cy="1081087"/>
          </a:xfrm>
          <a:custGeom>
            <a:avLst/>
            <a:gdLst>
              <a:gd name="T0" fmla="*/ 1348000349 w 21600"/>
              <a:gd name="T1" fmla="*/ 0 h 21600"/>
              <a:gd name="T2" fmla="*/ 337032672 w 21600"/>
              <a:gd name="T3" fmla="*/ 1354081398 h 21600"/>
              <a:gd name="T4" fmla="*/ 1348000349 w 21600"/>
              <a:gd name="T5" fmla="*/ 677040699 h 21600"/>
              <a:gd name="T6" fmla="*/ 2147483647 w 21600"/>
              <a:gd name="T7" fmla="*/ 1354081398 h 21600"/>
              <a:gd name="T8" fmla="*/ 2147483647 w 21600"/>
              <a:gd name="T9" fmla="*/ 2031119094 h 21600"/>
              <a:gd name="T10" fmla="*/ 1685155664 w 21600"/>
              <a:gd name="T11" fmla="*/ 135408139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69" name="AutoShape 9"/>
          <p:cNvSpPr>
            <a:spLocks noChangeArrowheads="1"/>
          </p:cNvSpPr>
          <p:nvPr/>
        </p:nvSpPr>
        <p:spPr bwMode="auto">
          <a:xfrm rot="10800000">
            <a:off x="3059113" y="2924175"/>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0" name="AutoShape 10"/>
          <p:cNvSpPr>
            <a:spLocks noChangeArrowheads="1"/>
          </p:cNvSpPr>
          <p:nvPr/>
        </p:nvSpPr>
        <p:spPr bwMode="auto">
          <a:xfrm>
            <a:off x="3059113" y="2852738"/>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1" name="AutoShape 11"/>
          <p:cNvSpPr>
            <a:spLocks noChangeArrowheads="1"/>
          </p:cNvSpPr>
          <p:nvPr/>
        </p:nvSpPr>
        <p:spPr bwMode="auto">
          <a:xfrm rot="10800000">
            <a:off x="2987675" y="3357563"/>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2" name="AutoShape 12"/>
          <p:cNvSpPr>
            <a:spLocks noChangeArrowheads="1"/>
          </p:cNvSpPr>
          <p:nvPr/>
        </p:nvSpPr>
        <p:spPr bwMode="auto">
          <a:xfrm>
            <a:off x="2987675" y="3284538"/>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3" name="AutoShape 13"/>
          <p:cNvSpPr>
            <a:spLocks noChangeArrowheads="1"/>
          </p:cNvSpPr>
          <p:nvPr/>
        </p:nvSpPr>
        <p:spPr bwMode="auto">
          <a:xfrm rot="10800000">
            <a:off x="3203575" y="2420938"/>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4" name="AutoShape 14"/>
          <p:cNvSpPr>
            <a:spLocks noChangeArrowheads="1"/>
          </p:cNvSpPr>
          <p:nvPr/>
        </p:nvSpPr>
        <p:spPr bwMode="auto">
          <a:xfrm rot="10800000">
            <a:off x="2987675" y="4941888"/>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5" name="AutoShape 15"/>
          <p:cNvSpPr>
            <a:spLocks noChangeArrowheads="1"/>
          </p:cNvSpPr>
          <p:nvPr/>
        </p:nvSpPr>
        <p:spPr bwMode="auto">
          <a:xfrm rot="10800000">
            <a:off x="2987675" y="4365625"/>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6" name="AutoShape 16"/>
          <p:cNvSpPr>
            <a:spLocks noChangeArrowheads="1"/>
          </p:cNvSpPr>
          <p:nvPr/>
        </p:nvSpPr>
        <p:spPr bwMode="auto">
          <a:xfrm>
            <a:off x="3059113" y="3789363"/>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7" name="AutoShape 17"/>
          <p:cNvSpPr>
            <a:spLocks noChangeArrowheads="1"/>
          </p:cNvSpPr>
          <p:nvPr/>
        </p:nvSpPr>
        <p:spPr bwMode="auto">
          <a:xfrm>
            <a:off x="2987675" y="4292600"/>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8" name="AutoShape 18"/>
          <p:cNvSpPr>
            <a:spLocks noChangeArrowheads="1"/>
          </p:cNvSpPr>
          <p:nvPr/>
        </p:nvSpPr>
        <p:spPr bwMode="auto">
          <a:xfrm>
            <a:off x="2987675" y="4868863"/>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79" name="AutoShape 19"/>
          <p:cNvSpPr>
            <a:spLocks noChangeArrowheads="1"/>
          </p:cNvSpPr>
          <p:nvPr/>
        </p:nvSpPr>
        <p:spPr bwMode="auto">
          <a:xfrm rot="10800000">
            <a:off x="5292725" y="2852738"/>
            <a:ext cx="1439863" cy="1512887"/>
          </a:xfrm>
          <a:custGeom>
            <a:avLst/>
            <a:gdLst>
              <a:gd name="T0" fmla="*/ 2147483647 w 21600"/>
              <a:gd name="T1" fmla="*/ 0 h 21600"/>
              <a:gd name="T2" fmla="*/ 799771881 w 21600"/>
              <a:gd name="T3" fmla="*/ 2147483647 h 21600"/>
              <a:gd name="T4" fmla="*/ 2147483647 w 21600"/>
              <a:gd name="T5" fmla="*/ 1855461660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80" name="AutoShape 20"/>
          <p:cNvSpPr>
            <a:spLocks noChangeArrowheads="1"/>
          </p:cNvSpPr>
          <p:nvPr/>
        </p:nvSpPr>
        <p:spPr bwMode="auto">
          <a:xfrm rot="10800000">
            <a:off x="5148263" y="4437063"/>
            <a:ext cx="1728787" cy="1152525"/>
          </a:xfrm>
          <a:custGeom>
            <a:avLst/>
            <a:gdLst>
              <a:gd name="T0" fmla="*/ 2147483647 w 21600"/>
              <a:gd name="T1" fmla="*/ 0 h 21600"/>
              <a:gd name="T2" fmla="*/ 1384287272 w 21600"/>
              <a:gd name="T3" fmla="*/ 1640642221 h 21600"/>
              <a:gd name="T4" fmla="*/ 2147483647 w 21600"/>
              <a:gd name="T5" fmla="*/ 820319403 h 21600"/>
              <a:gd name="T6" fmla="*/ 2147483647 w 21600"/>
              <a:gd name="T7" fmla="*/ 1640642221 h 21600"/>
              <a:gd name="T8" fmla="*/ 2147483647 w 21600"/>
              <a:gd name="T9" fmla="*/ 2147483647 h 21600"/>
              <a:gd name="T10" fmla="*/ 2147483647 w 21600"/>
              <a:gd name="T11" fmla="*/ 164064222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81" name="AutoShape 21"/>
          <p:cNvSpPr>
            <a:spLocks noChangeArrowheads="1"/>
          </p:cNvSpPr>
          <p:nvPr/>
        </p:nvSpPr>
        <p:spPr bwMode="auto">
          <a:xfrm>
            <a:off x="5148263" y="4221163"/>
            <a:ext cx="1728787" cy="1081087"/>
          </a:xfrm>
          <a:custGeom>
            <a:avLst/>
            <a:gdLst>
              <a:gd name="T0" fmla="*/ 2147483647 w 21600"/>
              <a:gd name="T1" fmla="*/ 0 h 21600"/>
              <a:gd name="T2" fmla="*/ 1384287272 w 21600"/>
              <a:gd name="T3" fmla="*/ 1354081398 h 21600"/>
              <a:gd name="T4" fmla="*/ 2147483647 w 21600"/>
              <a:gd name="T5" fmla="*/ 677040699 h 21600"/>
              <a:gd name="T6" fmla="*/ 2147483647 w 21600"/>
              <a:gd name="T7" fmla="*/ 1354081398 h 21600"/>
              <a:gd name="T8" fmla="*/ 2147483647 w 21600"/>
              <a:gd name="T9" fmla="*/ 2031119094 h 21600"/>
              <a:gd name="T10" fmla="*/ 2147483647 w 21600"/>
              <a:gd name="T11" fmla="*/ 135408139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82" name="AutoShape 22"/>
          <p:cNvSpPr>
            <a:spLocks noChangeArrowheads="1"/>
          </p:cNvSpPr>
          <p:nvPr/>
        </p:nvSpPr>
        <p:spPr bwMode="auto">
          <a:xfrm>
            <a:off x="5292725" y="2492375"/>
            <a:ext cx="1441450" cy="2017713"/>
          </a:xfrm>
          <a:custGeom>
            <a:avLst/>
            <a:gdLst>
              <a:gd name="T0" fmla="*/ 2147483647 w 21600"/>
              <a:gd name="T1" fmla="*/ 0 h 21600"/>
              <a:gd name="T2" fmla="*/ 802417821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83" name="Line 23"/>
          <p:cNvSpPr>
            <a:spLocks noChangeShapeType="1"/>
          </p:cNvSpPr>
          <p:nvPr/>
        </p:nvSpPr>
        <p:spPr bwMode="auto">
          <a:xfrm flipH="1" flipV="1">
            <a:off x="3851275" y="1989138"/>
            <a:ext cx="71438" cy="4103687"/>
          </a:xfrm>
          <a:prstGeom prst="line">
            <a:avLst/>
          </a:prstGeom>
          <a:noFill/>
          <a:ln w="9525">
            <a:solidFill>
              <a:schemeClr val="tx1"/>
            </a:solidFill>
            <a:prstDash val="dash"/>
            <a:round/>
            <a:headEnd/>
            <a:tailEnd/>
          </a:ln>
        </p:spPr>
        <p:txBody>
          <a:bodyPr/>
          <a:lstStyle/>
          <a:p>
            <a:endParaRPr lang="en-GB"/>
          </a:p>
        </p:txBody>
      </p:sp>
      <p:sp>
        <p:nvSpPr>
          <p:cNvPr id="15384" name="Line 24"/>
          <p:cNvSpPr>
            <a:spLocks noChangeShapeType="1"/>
          </p:cNvSpPr>
          <p:nvPr/>
        </p:nvSpPr>
        <p:spPr bwMode="auto">
          <a:xfrm>
            <a:off x="5292725" y="2133600"/>
            <a:ext cx="0" cy="4105275"/>
          </a:xfrm>
          <a:prstGeom prst="line">
            <a:avLst/>
          </a:prstGeom>
          <a:noFill/>
          <a:ln w="9525">
            <a:solidFill>
              <a:schemeClr val="tx1"/>
            </a:solidFill>
            <a:prstDash val="dash"/>
            <a:round/>
            <a:headEnd/>
            <a:tailEnd/>
          </a:ln>
        </p:spPr>
        <p:txBody>
          <a:bodyPr/>
          <a:lstStyle/>
          <a:p>
            <a:endParaRPr lang="en-GB"/>
          </a:p>
        </p:txBody>
      </p:sp>
      <p:sp>
        <p:nvSpPr>
          <p:cNvPr id="15385" name="AutoShape 25"/>
          <p:cNvSpPr>
            <a:spLocks noChangeArrowheads="1"/>
          </p:cNvSpPr>
          <p:nvPr/>
        </p:nvSpPr>
        <p:spPr bwMode="auto">
          <a:xfrm>
            <a:off x="3203575" y="2420938"/>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86" name="Rectangle 26"/>
          <p:cNvSpPr>
            <a:spLocks noGrp="1" noChangeArrowheads="1"/>
          </p:cNvSpPr>
          <p:nvPr>
            <p:ph type="title"/>
          </p:nvPr>
        </p:nvSpPr>
        <p:spPr/>
        <p:txBody>
          <a:bodyPr/>
          <a:lstStyle/>
          <a:p>
            <a:pPr eaLnBrk="1" hangingPunct="1"/>
            <a:r>
              <a:rPr lang="en-GB" sz="4000" smtClean="0"/>
              <a:t>NHS EDs – after 4 hour standard</a:t>
            </a:r>
          </a:p>
        </p:txBody>
      </p:sp>
      <p:sp>
        <p:nvSpPr>
          <p:cNvPr id="15387" name="AutoShape 27"/>
          <p:cNvSpPr>
            <a:spLocks noChangeArrowheads="1"/>
          </p:cNvSpPr>
          <p:nvPr/>
        </p:nvSpPr>
        <p:spPr bwMode="auto">
          <a:xfrm rot="10800000">
            <a:off x="3059113" y="3860800"/>
            <a:ext cx="647700" cy="431800"/>
          </a:xfrm>
          <a:custGeom>
            <a:avLst/>
            <a:gdLst>
              <a:gd name="T0" fmla="*/ 291168032 w 21600"/>
              <a:gd name="T1" fmla="*/ 0 h 21600"/>
              <a:gd name="T2" fmla="*/ 72799265 w 21600"/>
              <a:gd name="T3" fmla="*/ 86280046 h 21600"/>
              <a:gd name="T4" fmla="*/ 291168032 w 21600"/>
              <a:gd name="T5" fmla="*/ 43140023 h 21600"/>
              <a:gd name="T6" fmla="*/ 655188374 w 21600"/>
              <a:gd name="T7" fmla="*/ 86280046 h 21600"/>
              <a:gd name="T8" fmla="*/ 509591704 w 21600"/>
              <a:gd name="T9" fmla="*/ 129420049 h 21600"/>
              <a:gd name="T10" fmla="*/ 363993475 w 21600"/>
              <a:gd name="T11" fmla="*/ 862800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88" name="Oval 28"/>
          <p:cNvSpPr>
            <a:spLocks noChangeArrowheads="1"/>
          </p:cNvSpPr>
          <p:nvPr/>
        </p:nvSpPr>
        <p:spPr bwMode="auto">
          <a:xfrm>
            <a:off x="2843213" y="1844675"/>
            <a:ext cx="4033837" cy="4608513"/>
          </a:xfrm>
          <a:prstGeom prst="ellipse">
            <a:avLst/>
          </a:prstGeom>
          <a:noFill/>
          <a:ln w="9525">
            <a:solidFill>
              <a:schemeClr val="tx1"/>
            </a:solidFill>
            <a:round/>
            <a:headEnd/>
            <a:tailEnd/>
          </a:ln>
        </p:spPr>
        <p:txBody>
          <a:bodyPr wrap="none" anchor="ctr"/>
          <a:lstStyle/>
          <a:p>
            <a:endParaRPr lang="en-US"/>
          </a:p>
        </p:txBody>
      </p:sp>
      <p:sp>
        <p:nvSpPr>
          <p:cNvPr id="15389" name="Oval 29"/>
          <p:cNvSpPr>
            <a:spLocks noChangeArrowheads="1"/>
          </p:cNvSpPr>
          <p:nvPr/>
        </p:nvSpPr>
        <p:spPr bwMode="auto">
          <a:xfrm>
            <a:off x="900113" y="3213100"/>
            <a:ext cx="2232025" cy="3357563"/>
          </a:xfrm>
          <a:prstGeom prst="ellipse">
            <a:avLst/>
          </a:prstGeom>
          <a:noFill/>
          <a:ln w="9525">
            <a:solidFill>
              <a:schemeClr val="tx1"/>
            </a:solidFill>
            <a:round/>
            <a:headEnd/>
            <a:tailEnd/>
          </a:ln>
        </p:spPr>
        <p:txBody>
          <a:bodyPr wrap="none" anchor="ctr"/>
          <a:lstStyle/>
          <a:p>
            <a:endParaRPr lang="en-US"/>
          </a:p>
        </p:txBody>
      </p:sp>
      <p:pic>
        <p:nvPicPr>
          <p:cNvPr id="15390" name="Picture 30" descr="bbctrauma_group"/>
          <p:cNvPicPr>
            <a:picLocks noChangeAspect="1" noChangeArrowheads="1"/>
          </p:cNvPicPr>
          <p:nvPr/>
        </p:nvPicPr>
        <p:blipFill>
          <a:blip r:embed="rId3" cstate="print"/>
          <a:srcRect/>
          <a:stretch>
            <a:fillRect/>
          </a:stretch>
        </p:blipFill>
        <p:spPr bwMode="auto">
          <a:xfrm>
            <a:off x="1331913" y="3644900"/>
            <a:ext cx="1236662" cy="1201738"/>
          </a:xfrm>
          <a:prstGeom prst="rect">
            <a:avLst/>
          </a:prstGeom>
          <a:noFill/>
          <a:ln w="9525">
            <a:noFill/>
            <a:miter lim="800000"/>
            <a:headEnd/>
            <a:tailEnd/>
          </a:ln>
        </p:spPr>
      </p:pic>
      <p:pic>
        <p:nvPicPr>
          <p:cNvPr id="15391" name="Picture 31" descr="bbctrauma_group"/>
          <p:cNvPicPr>
            <a:picLocks noChangeAspect="1" noChangeArrowheads="1"/>
          </p:cNvPicPr>
          <p:nvPr/>
        </p:nvPicPr>
        <p:blipFill>
          <a:blip r:embed="rId3" cstate="print"/>
          <a:srcRect/>
          <a:stretch>
            <a:fillRect/>
          </a:stretch>
        </p:blipFill>
        <p:spPr bwMode="auto">
          <a:xfrm>
            <a:off x="1258888" y="5013325"/>
            <a:ext cx="1236662" cy="1201738"/>
          </a:xfrm>
          <a:prstGeom prst="rect">
            <a:avLst/>
          </a:prstGeom>
          <a:noFill/>
          <a:ln w="9525">
            <a:noFill/>
            <a:miter lim="800000"/>
            <a:headEnd/>
            <a:tailEnd/>
          </a:ln>
        </p:spPr>
      </p:pic>
      <p:pic>
        <p:nvPicPr>
          <p:cNvPr id="15392" name="Picture 32"/>
          <p:cNvPicPr>
            <a:picLocks noChangeAspect="1" noChangeArrowheads="1"/>
          </p:cNvPicPr>
          <p:nvPr/>
        </p:nvPicPr>
        <p:blipFill>
          <a:blip r:embed="rId4" cstate="print"/>
          <a:srcRect/>
          <a:stretch>
            <a:fillRect/>
          </a:stretch>
        </p:blipFill>
        <p:spPr bwMode="auto">
          <a:xfrm>
            <a:off x="6948488" y="4797425"/>
            <a:ext cx="2035175" cy="1524000"/>
          </a:xfrm>
          <a:prstGeom prst="rect">
            <a:avLst/>
          </a:prstGeom>
          <a:noFill/>
          <a:ln w="9525">
            <a:noFill/>
            <a:miter lim="800000"/>
            <a:headEnd/>
            <a:tailEnd/>
          </a:ln>
        </p:spPr>
      </p:pic>
      <p:pic>
        <p:nvPicPr>
          <p:cNvPr id="15393" name="Picture 33" descr="exit-"/>
          <p:cNvPicPr>
            <a:picLocks noChangeAspect="1" noChangeArrowheads="1"/>
          </p:cNvPicPr>
          <p:nvPr/>
        </p:nvPicPr>
        <p:blipFill>
          <a:blip r:embed="rId5" cstate="print"/>
          <a:srcRect l="9119" t="11848" r="9119" b="17317"/>
          <a:stretch>
            <a:fillRect/>
          </a:stretch>
        </p:blipFill>
        <p:spPr bwMode="auto">
          <a:xfrm>
            <a:off x="5076825" y="5994400"/>
            <a:ext cx="1295400" cy="863600"/>
          </a:xfrm>
          <a:prstGeom prst="rect">
            <a:avLst/>
          </a:prstGeom>
          <a:noFill/>
          <a:ln w="9525">
            <a:noFill/>
            <a:miter lim="800000"/>
            <a:headEnd/>
            <a:tailEnd/>
          </a:ln>
        </p:spPr>
      </p:pic>
      <p:sp>
        <p:nvSpPr>
          <p:cNvPr id="15394" name="AutoShape 34"/>
          <p:cNvSpPr>
            <a:spLocks noChangeArrowheads="1"/>
          </p:cNvSpPr>
          <p:nvPr/>
        </p:nvSpPr>
        <p:spPr bwMode="auto">
          <a:xfrm>
            <a:off x="4140200" y="1773238"/>
            <a:ext cx="1079500" cy="1081087"/>
          </a:xfrm>
          <a:custGeom>
            <a:avLst/>
            <a:gdLst>
              <a:gd name="T0" fmla="*/ 1348000349 w 21600"/>
              <a:gd name="T1" fmla="*/ 0 h 21600"/>
              <a:gd name="T2" fmla="*/ 337032672 w 21600"/>
              <a:gd name="T3" fmla="*/ 1354081398 h 21600"/>
              <a:gd name="T4" fmla="*/ 1348000349 w 21600"/>
              <a:gd name="T5" fmla="*/ 677040699 h 21600"/>
              <a:gd name="T6" fmla="*/ 2147483647 w 21600"/>
              <a:gd name="T7" fmla="*/ 1354081398 h 21600"/>
              <a:gd name="T8" fmla="*/ 2147483647 w 21600"/>
              <a:gd name="T9" fmla="*/ 2031119094 h 21600"/>
              <a:gd name="T10" fmla="*/ 1685155664 w 21600"/>
              <a:gd name="T11" fmla="*/ 135408139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95" name="AutoShape 35"/>
          <p:cNvSpPr>
            <a:spLocks noChangeArrowheads="1"/>
          </p:cNvSpPr>
          <p:nvPr/>
        </p:nvSpPr>
        <p:spPr bwMode="auto">
          <a:xfrm rot="10800000">
            <a:off x="4140200" y="1844675"/>
            <a:ext cx="1079500" cy="1081088"/>
          </a:xfrm>
          <a:custGeom>
            <a:avLst/>
            <a:gdLst>
              <a:gd name="T0" fmla="*/ 1348000349 w 21600"/>
              <a:gd name="T1" fmla="*/ 0 h 21600"/>
              <a:gd name="T2" fmla="*/ 337032672 w 21600"/>
              <a:gd name="T3" fmla="*/ 1354083452 h 21600"/>
              <a:gd name="T4" fmla="*/ 1348000349 w 21600"/>
              <a:gd name="T5" fmla="*/ 677041726 h 21600"/>
              <a:gd name="T6" fmla="*/ 2147483647 w 21600"/>
              <a:gd name="T7" fmla="*/ 1354083452 h 21600"/>
              <a:gd name="T8" fmla="*/ 2147483647 w 21600"/>
              <a:gd name="T9" fmla="*/ 2031125778 h 21600"/>
              <a:gd name="T10" fmla="*/ 1685155664 w 21600"/>
              <a:gd name="T11" fmla="*/ 135408345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GB"/>
          </a:p>
        </p:txBody>
      </p:sp>
      <p:sp>
        <p:nvSpPr>
          <p:cNvPr id="15396" name="Oval 36"/>
          <p:cNvSpPr>
            <a:spLocks noChangeArrowheads="1"/>
          </p:cNvSpPr>
          <p:nvPr/>
        </p:nvSpPr>
        <p:spPr bwMode="auto">
          <a:xfrm>
            <a:off x="6011863" y="3357563"/>
            <a:ext cx="2593975" cy="3311525"/>
          </a:xfrm>
          <a:prstGeom prst="ellipse">
            <a:avLst/>
          </a:prstGeom>
          <a:noFill/>
          <a:ln w="9525">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Oval 2"/>
          <p:cNvSpPr>
            <a:spLocks noChangeArrowheads="1"/>
          </p:cNvSpPr>
          <p:nvPr/>
        </p:nvSpPr>
        <p:spPr bwMode="auto">
          <a:xfrm>
            <a:off x="2555875" y="1341438"/>
            <a:ext cx="4038600" cy="3544887"/>
          </a:xfrm>
          <a:prstGeom prst="ellipse">
            <a:avLst/>
          </a:prstGeom>
          <a:noFill/>
          <a:ln w="31750">
            <a:solidFill>
              <a:schemeClr val="tx1"/>
            </a:solidFill>
            <a:round/>
            <a:headEnd/>
            <a:tailEnd/>
          </a:ln>
          <a:effectLst/>
        </p:spPr>
        <p:txBody>
          <a:bodyPr wrap="none" anchor="ctr"/>
          <a:lstStyle/>
          <a:p>
            <a:pPr algn="ctr" eaLnBrk="0" hangingPunct="0"/>
            <a:endParaRPr lang="en-US" sz="2400" b="1">
              <a:latin typeface="Times New Roman" pitchFamily="18" charset="0"/>
            </a:endParaRPr>
          </a:p>
        </p:txBody>
      </p:sp>
      <p:pic>
        <p:nvPicPr>
          <p:cNvPr id="96259" name="Picture 3" descr="bbctrauma_group"/>
          <p:cNvPicPr>
            <a:picLocks noChangeAspect="1" noChangeArrowheads="1"/>
          </p:cNvPicPr>
          <p:nvPr/>
        </p:nvPicPr>
        <p:blipFill>
          <a:blip r:embed="rId3" cstate="print"/>
          <a:srcRect/>
          <a:stretch>
            <a:fillRect/>
          </a:stretch>
        </p:blipFill>
        <p:spPr bwMode="auto">
          <a:xfrm>
            <a:off x="971550" y="3141663"/>
            <a:ext cx="1150938" cy="1119187"/>
          </a:xfrm>
          <a:prstGeom prst="rect">
            <a:avLst/>
          </a:prstGeom>
          <a:noFill/>
        </p:spPr>
      </p:pic>
      <p:sp>
        <p:nvSpPr>
          <p:cNvPr id="96260" name="Oval 4"/>
          <p:cNvSpPr>
            <a:spLocks noChangeArrowheads="1"/>
          </p:cNvSpPr>
          <p:nvPr/>
        </p:nvSpPr>
        <p:spPr bwMode="auto">
          <a:xfrm>
            <a:off x="395288" y="1341438"/>
            <a:ext cx="2376487" cy="3360737"/>
          </a:xfrm>
          <a:prstGeom prst="ellipse">
            <a:avLst/>
          </a:prstGeom>
          <a:noFill/>
          <a:ln w="9525">
            <a:solidFill>
              <a:schemeClr val="tx1"/>
            </a:solidFill>
            <a:round/>
            <a:headEnd/>
            <a:tailEnd/>
          </a:ln>
          <a:effectLst/>
        </p:spPr>
        <p:txBody>
          <a:bodyPr wrap="none" anchor="ctr"/>
          <a:lstStyle/>
          <a:p>
            <a:endParaRPr lang="en-GB"/>
          </a:p>
        </p:txBody>
      </p:sp>
      <p:sp>
        <p:nvSpPr>
          <p:cNvPr id="96261" name="Rectangle 5"/>
          <p:cNvSpPr>
            <a:spLocks noGrp="1" noChangeArrowheads="1"/>
          </p:cNvSpPr>
          <p:nvPr>
            <p:ph type="title"/>
          </p:nvPr>
        </p:nvSpPr>
        <p:spPr>
          <a:xfrm>
            <a:off x="0" y="274638"/>
            <a:ext cx="9144000" cy="1143000"/>
          </a:xfrm>
        </p:spPr>
        <p:txBody>
          <a:bodyPr/>
          <a:lstStyle/>
          <a:p>
            <a:r>
              <a:rPr lang="en-GB" sz="2800" dirty="0"/>
              <a:t>People + Process + </a:t>
            </a:r>
            <a:r>
              <a:rPr lang="en-GB" sz="2800" dirty="0" smtClean="0"/>
              <a:t>Technology</a:t>
            </a:r>
            <a:endParaRPr lang="en-GB" sz="2800" dirty="0"/>
          </a:p>
        </p:txBody>
      </p:sp>
      <p:sp>
        <p:nvSpPr>
          <p:cNvPr id="96262" name="Rectangle 6"/>
          <p:cNvSpPr>
            <a:spLocks noGrp="1" noChangeArrowheads="1"/>
          </p:cNvSpPr>
          <p:nvPr>
            <p:ph type="body" idx="1"/>
          </p:nvPr>
        </p:nvSpPr>
        <p:spPr>
          <a:xfrm>
            <a:off x="251521" y="5229225"/>
            <a:ext cx="8640068" cy="1277938"/>
          </a:xfrm>
        </p:spPr>
        <p:txBody>
          <a:bodyPr/>
          <a:lstStyle/>
          <a:p>
            <a:pPr algn="ctr">
              <a:buNone/>
            </a:pPr>
            <a:r>
              <a:rPr lang="en-GB" sz="2400" dirty="0" smtClean="0"/>
              <a:t>Thinking in silos		Clash </a:t>
            </a:r>
            <a:r>
              <a:rPr lang="en-GB" sz="2400" dirty="0"/>
              <a:t>between process and IT</a:t>
            </a:r>
            <a:r>
              <a:rPr lang="en-GB" sz="2800" dirty="0"/>
              <a:t> </a:t>
            </a:r>
          </a:p>
          <a:p>
            <a:pPr algn="r">
              <a:buFontTx/>
              <a:buNone/>
            </a:pPr>
            <a:endParaRPr lang="en-GB" sz="2000" dirty="0"/>
          </a:p>
        </p:txBody>
      </p:sp>
      <p:pic>
        <p:nvPicPr>
          <p:cNvPr id="96263" name="Picture 7" descr="Process%20map"/>
          <p:cNvPicPr>
            <a:picLocks noGrp="1" noChangeAspect="1" noChangeArrowheads="1"/>
          </p:cNvPicPr>
          <p:nvPr>
            <p:ph sz="half" idx="4294967295"/>
          </p:nvPr>
        </p:nvPicPr>
        <p:blipFill>
          <a:blip r:embed="rId4" cstate="print"/>
          <a:srcRect/>
          <a:stretch>
            <a:fillRect/>
          </a:stretch>
        </p:blipFill>
        <p:spPr>
          <a:xfrm>
            <a:off x="3995738" y="3500438"/>
            <a:ext cx="1289050" cy="1011237"/>
          </a:xfrm>
          <a:noFill/>
          <a:ln/>
        </p:spPr>
      </p:pic>
      <p:pic>
        <p:nvPicPr>
          <p:cNvPr id="96264" name="Picture 8" descr="BPmodel"/>
          <p:cNvPicPr>
            <a:picLocks noChangeAspect="1" noChangeArrowheads="1"/>
          </p:cNvPicPr>
          <p:nvPr/>
        </p:nvPicPr>
        <p:blipFill>
          <a:blip r:embed="rId5" cstate="print"/>
          <a:srcRect/>
          <a:stretch>
            <a:fillRect/>
          </a:stretch>
        </p:blipFill>
        <p:spPr bwMode="auto">
          <a:xfrm>
            <a:off x="3132138" y="1916113"/>
            <a:ext cx="1008062" cy="1620837"/>
          </a:xfrm>
          <a:prstGeom prst="rect">
            <a:avLst/>
          </a:prstGeom>
          <a:noFill/>
        </p:spPr>
      </p:pic>
      <p:pic>
        <p:nvPicPr>
          <p:cNvPr id="96265" name="Picture 9" descr="igrafx_process_map"/>
          <p:cNvPicPr>
            <a:picLocks noGrp="1" noChangeAspect="1" noChangeArrowheads="1"/>
          </p:cNvPicPr>
          <p:nvPr>
            <p:ph sz="half" idx="4294967295"/>
          </p:nvPr>
        </p:nvPicPr>
        <p:blipFill>
          <a:blip r:embed="rId6" cstate="print"/>
          <a:srcRect/>
          <a:stretch>
            <a:fillRect/>
          </a:stretch>
        </p:blipFill>
        <p:spPr>
          <a:xfrm>
            <a:off x="4284663" y="1989138"/>
            <a:ext cx="1671637" cy="1173162"/>
          </a:xfrm>
          <a:noFill/>
          <a:ln/>
        </p:spPr>
      </p:pic>
      <p:sp>
        <p:nvSpPr>
          <p:cNvPr id="96266" name="Oval 10"/>
          <p:cNvSpPr>
            <a:spLocks noChangeArrowheads="1"/>
          </p:cNvSpPr>
          <p:nvPr/>
        </p:nvSpPr>
        <p:spPr bwMode="auto">
          <a:xfrm>
            <a:off x="6227763" y="1484313"/>
            <a:ext cx="2520950" cy="3216275"/>
          </a:xfrm>
          <a:prstGeom prst="ellipse">
            <a:avLst/>
          </a:prstGeom>
          <a:noFill/>
          <a:ln w="9525">
            <a:solidFill>
              <a:schemeClr val="tx1"/>
            </a:solidFill>
            <a:round/>
            <a:headEnd/>
            <a:tailEnd/>
          </a:ln>
          <a:effectLst/>
        </p:spPr>
        <p:txBody>
          <a:bodyPr wrap="none" anchor="ctr"/>
          <a:lstStyle/>
          <a:p>
            <a:endParaRPr lang="en-GB"/>
          </a:p>
        </p:txBody>
      </p:sp>
      <p:sp>
        <p:nvSpPr>
          <p:cNvPr id="96267" name="WordArt 11"/>
          <p:cNvSpPr>
            <a:spLocks noChangeArrowheads="1" noChangeShapeType="1" noTextEdit="1"/>
          </p:cNvSpPr>
          <p:nvPr/>
        </p:nvSpPr>
        <p:spPr bwMode="auto">
          <a:xfrm>
            <a:off x="3779838" y="2708275"/>
            <a:ext cx="1152525" cy="1152525"/>
          </a:xfrm>
          <a:prstGeom prst="rect">
            <a:avLst/>
          </a:prstGeom>
        </p:spPr>
        <p:txBody>
          <a:bodyPr wrap="none" fromWordArt="1">
            <a:prstTxWarp prst="textPlain">
              <a:avLst>
                <a:gd name="adj" fmla="val 50000"/>
              </a:avLst>
            </a:prstTxWarp>
          </a:bodyPr>
          <a:lstStyle/>
          <a:p>
            <a:pPr algn="ctr"/>
            <a:r>
              <a:rPr lang="en-GB" sz="3600" kern="10">
                <a:ln w="9525">
                  <a:solidFill>
                    <a:srgbClr val="000000"/>
                  </a:solidFill>
                  <a:round/>
                  <a:headEnd/>
                  <a:tailEnd/>
                </a:ln>
                <a:latin typeface="Arial Black"/>
              </a:rPr>
              <a:t>?</a:t>
            </a:r>
          </a:p>
        </p:txBody>
      </p:sp>
      <p:pic>
        <p:nvPicPr>
          <p:cNvPr id="96268" name="Picture 12" descr="fatnotessmall"/>
          <p:cNvPicPr>
            <a:picLocks noChangeAspect="1" noChangeArrowheads="1"/>
          </p:cNvPicPr>
          <p:nvPr/>
        </p:nvPicPr>
        <p:blipFill>
          <a:blip r:embed="rId7" cstate="print"/>
          <a:srcRect l="5000" t="38016" r="32460" b="11499"/>
          <a:stretch>
            <a:fillRect/>
          </a:stretch>
        </p:blipFill>
        <p:spPr bwMode="auto">
          <a:xfrm>
            <a:off x="6877050" y="1700213"/>
            <a:ext cx="1223963" cy="936625"/>
          </a:xfrm>
          <a:prstGeom prst="rect">
            <a:avLst/>
          </a:prstGeom>
          <a:noFill/>
        </p:spPr>
      </p:pic>
      <p:pic>
        <p:nvPicPr>
          <p:cNvPr id="96269" name="Picture 13" descr="server2"/>
          <p:cNvPicPr>
            <a:picLocks noChangeAspect="1" noChangeArrowheads="1"/>
          </p:cNvPicPr>
          <p:nvPr/>
        </p:nvPicPr>
        <p:blipFill>
          <a:blip r:embed="rId8" cstate="print"/>
          <a:srcRect/>
          <a:stretch>
            <a:fillRect/>
          </a:stretch>
        </p:blipFill>
        <p:spPr bwMode="auto">
          <a:xfrm>
            <a:off x="8101013" y="2781300"/>
            <a:ext cx="517525" cy="650875"/>
          </a:xfrm>
          <a:prstGeom prst="rect">
            <a:avLst/>
          </a:prstGeom>
          <a:noFill/>
        </p:spPr>
      </p:pic>
      <p:pic>
        <p:nvPicPr>
          <p:cNvPr id="96270" name="Picture 14" descr="server2"/>
          <p:cNvPicPr>
            <a:picLocks noChangeAspect="1" noChangeArrowheads="1"/>
          </p:cNvPicPr>
          <p:nvPr/>
        </p:nvPicPr>
        <p:blipFill>
          <a:blip r:embed="rId8" cstate="print"/>
          <a:srcRect/>
          <a:stretch>
            <a:fillRect/>
          </a:stretch>
        </p:blipFill>
        <p:spPr bwMode="auto">
          <a:xfrm>
            <a:off x="6732588" y="3068638"/>
            <a:ext cx="574675" cy="723900"/>
          </a:xfrm>
          <a:prstGeom prst="rect">
            <a:avLst/>
          </a:prstGeom>
          <a:noFill/>
        </p:spPr>
      </p:pic>
      <p:pic>
        <p:nvPicPr>
          <p:cNvPr id="96271" name="Picture 15" descr="server2"/>
          <p:cNvPicPr>
            <a:picLocks noChangeAspect="1" noChangeArrowheads="1"/>
          </p:cNvPicPr>
          <p:nvPr/>
        </p:nvPicPr>
        <p:blipFill>
          <a:blip r:embed="rId8" cstate="print"/>
          <a:srcRect/>
          <a:stretch>
            <a:fillRect/>
          </a:stretch>
        </p:blipFill>
        <p:spPr bwMode="auto">
          <a:xfrm>
            <a:off x="7608888" y="3789363"/>
            <a:ext cx="517525" cy="650875"/>
          </a:xfrm>
          <a:prstGeom prst="rect">
            <a:avLst/>
          </a:prstGeom>
          <a:noFill/>
        </p:spPr>
      </p:pic>
      <p:pic>
        <p:nvPicPr>
          <p:cNvPr id="96273" name="Picture 17" descr="bbctrauma_group"/>
          <p:cNvPicPr>
            <a:picLocks noChangeAspect="1" noChangeArrowheads="1"/>
          </p:cNvPicPr>
          <p:nvPr/>
        </p:nvPicPr>
        <p:blipFill>
          <a:blip r:embed="rId3" cstate="print"/>
          <a:srcRect/>
          <a:stretch>
            <a:fillRect/>
          </a:stretch>
        </p:blipFill>
        <p:spPr bwMode="auto">
          <a:xfrm>
            <a:off x="827088" y="1851025"/>
            <a:ext cx="1223962" cy="1189038"/>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l"/>
            <a:r>
              <a:rPr lang="en-GB" smtClean="0"/>
              <a:t>The need for Standards</a:t>
            </a:r>
          </a:p>
        </p:txBody>
      </p:sp>
      <p:sp>
        <p:nvSpPr>
          <p:cNvPr id="35843" name="Rectangle 3"/>
          <p:cNvSpPr>
            <a:spLocks noGrp="1" noChangeArrowheads="1"/>
          </p:cNvSpPr>
          <p:nvPr>
            <p:ph type="body" idx="1"/>
          </p:nvPr>
        </p:nvSpPr>
        <p:spPr/>
        <p:txBody>
          <a:bodyPr/>
          <a:lstStyle/>
          <a:p>
            <a:pPr lvl="2">
              <a:lnSpc>
                <a:spcPct val="90000"/>
              </a:lnSpc>
            </a:pPr>
            <a:endParaRPr lang="en-GB" smtClean="0"/>
          </a:p>
          <a:p>
            <a:pPr lvl="2">
              <a:lnSpc>
                <a:spcPct val="90000"/>
              </a:lnSpc>
            </a:pPr>
            <a:endParaRPr lang="en-GB" smtClean="0"/>
          </a:p>
          <a:p>
            <a:pPr lvl="2">
              <a:lnSpc>
                <a:spcPct val="90000"/>
              </a:lnSpc>
            </a:pPr>
            <a:endParaRPr lang="en-GB" smtClean="0"/>
          </a:p>
          <a:p>
            <a:pPr lvl="2">
              <a:lnSpc>
                <a:spcPct val="90000"/>
              </a:lnSpc>
            </a:pPr>
            <a:endParaRPr lang="en-GB" smtClean="0"/>
          </a:p>
          <a:p>
            <a:pPr lvl="2">
              <a:lnSpc>
                <a:spcPct val="90000"/>
              </a:lnSpc>
            </a:pPr>
            <a:endParaRPr lang="en-GB" smtClean="0"/>
          </a:p>
          <a:p>
            <a:pPr lvl="2">
              <a:lnSpc>
                <a:spcPct val="90000"/>
              </a:lnSpc>
            </a:pPr>
            <a:endParaRPr lang="en-GB" smtClean="0"/>
          </a:p>
          <a:p>
            <a:pPr lvl="2">
              <a:lnSpc>
                <a:spcPct val="90000"/>
              </a:lnSpc>
            </a:pPr>
            <a:endParaRPr lang="en-GB" smtClean="0"/>
          </a:p>
          <a:p>
            <a:pPr lvl="2">
              <a:lnSpc>
                <a:spcPct val="90000"/>
              </a:lnSpc>
            </a:pPr>
            <a:endParaRPr lang="en-GB" smtClean="0"/>
          </a:p>
          <a:p>
            <a:pPr lvl="2">
              <a:lnSpc>
                <a:spcPct val="90000"/>
              </a:lnSpc>
            </a:pPr>
            <a:endParaRPr lang="en-GB" smtClean="0"/>
          </a:p>
          <a:p>
            <a:pPr lvl="1">
              <a:lnSpc>
                <a:spcPct val="90000"/>
              </a:lnSpc>
              <a:buFontTx/>
              <a:buNone/>
            </a:pPr>
            <a:endParaRPr lang="en-GB" sz="2400" smtClean="0"/>
          </a:p>
          <a:p>
            <a:pPr lvl="1">
              <a:lnSpc>
                <a:spcPct val="90000"/>
              </a:lnSpc>
              <a:buFontTx/>
              <a:buNone/>
            </a:pPr>
            <a:r>
              <a:rPr lang="en-GB" sz="2400" smtClean="0"/>
              <a:t>Clinical 		 Information		Technology</a:t>
            </a:r>
          </a:p>
          <a:p>
            <a:pPr lvl="2">
              <a:lnSpc>
                <a:spcPct val="90000"/>
              </a:lnSpc>
            </a:pPr>
            <a:endParaRPr lang="en-GB" sz="2000" smtClean="0"/>
          </a:p>
        </p:txBody>
      </p:sp>
      <p:pic>
        <p:nvPicPr>
          <p:cNvPr id="35844" name="Picture 4" descr="railroad_standards"/>
          <p:cNvPicPr>
            <a:picLocks noChangeAspect="1" noChangeArrowheads="1"/>
          </p:cNvPicPr>
          <p:nvPr/>
        </p:nvPicPr>
        <p:blipFill>
          <a:blip r:embed="rId3" cstate="print"/>
          <a:srcRect/>
          <a:stretch>
            <a:fillRect/>
          </a:stretch>
        </p:blipFill>
        <p:spPr bwMode="auto">
          <a:xfrm>
            <a:off x="1692275" y="1700213"/>
            <a:ext cx="5545138" cy="3800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r>
              <a:rPr lang="en-GB" dirty="0" smtClean="0"/>
              <a:t>Guidelines + Health </a:t>
            </a:r>
            <a:r>
              <a:rPr lang="en-GB" dirty="0"/>
              <a:t>Records </a:t>
            </a:r>
          </a:p>
        </p:txBody>
      </p:sp>
      <p:sp>
        <p:nvSpPr>
          <p:cNvPr id="338947" name="Rectangle 3"/>
          <p:cNvSpPr>
            <a:spLocks noGrp="1" noChangeArrowheads="1"/>
          </p:cNvSpPr>
          <p:nvPr>
            <p:ph type="body" idx="1"/>
          </p:nvPr>
        </p:nvSpPr>
        <p:spPr/>
        <p:txBody>
          <a:bodyPr/>
          <a:lstStyle/>
          <a:p>
            <a:pPr>
              <a:lnSpc>
                <a:spcPct val="90000"/>
              </a:lnSpc>
            </a:pPr>
            <a:r>
              <a:rPr lang="en-GB" sz="3600" dirty="0"/>
              <a:t>Who </a:t>
            </a:r>
          </a:p>
          <a:p>
            <a:pPr>
              <a:lnSpc>
                <a:spcPct val="90000"/>
              </a:lnSpc>
            </a:pPr>
            <a:r>
              <a:rPr lang="en-GB" sz="3600" dirty="0"/>
              <a:t>What </a:t>
            </a:r>
          </a:p>
          <a:p>
            <a:pPr>
              <a:lnSpc>
                <a:spcPct val="90000"/>
              </a:lnSpc>
            </a:pPr>
            <a:r>
              <a:rPr lang="en-GB" sz="3600" dirty="0" smtClean="0"/>
              <a:t>Why</a:t>
            </a:r>
          </a:p>
          <a:p>
            <a:pPr>
              <a:lnSpc>
                <a:spcPct val="90000"/>
              </a:lnSpc>
            </a:pPr>
            <a:r>
              <a:rPr lang="en-GB" sz="3600" dirty="0" smtClean="0"/>
              <a:t>When</a:t>
            </a:r>
            <a:endParaRPr lang="en-GB" sz="3600" dirty="0"/>
          </a:p>
          <a:p>
            <a:pPr>
              <a:lnSpc>
                <a:spcPct val="90000"/>
              </a:lnSpc>
            </a:pPr>
            <a:r>
              <a:rPr lang="en-GB" sz="3600" dirty="0"/>
              <a:t>Where</a:t>
            </a:r>
          </a:p>
          <a:p>
            <a:pPr>
              <a:lnSpc>
                <a:spcPct val="90000"/>
              </a:lnSpc>
              <a:buNone/>
            </a:pPr>
            <a:r>
              <a:rPr lang="en-GB" sz="3600" dirty="0" smtClean="0"/>
              <a:t> </a:t>
            </a:r>
            <a:endParaRPr lang="en-GB" sz="3600" dirty="0" smtClean="0"/>
          </a:p>
          <a:p>
            <a:pPr>
              <a:lnSpc>
                <a:spcPct val="90000"/>
              </a:lnSpc>
              <a:buNone/>
            </a:pPr>
            <a:endParaRPr lang="en-GB" sz="3600" dirty="0"/>
          </a:p>
          <a:p>
            <a:pPr>
              <a:lnSpc>
                <a:spcPct val="90000"/>
              </a:lnSpc>
            </a:pPr>
            <a:r>
              <a:rPr lang="en-GB" dirty="0" smtClean="0"/>
              <a:t>Care Pathways</a:t>
            </a:r>
          </a:p>
          <a:p>
            <a:pPr>
              <a:lnSpc>
                <a:spcPct val="90000"/>
              </a:lnSpc>
            </a:pPr>
            <a:endParaRPr lang="en-GB" dirty="0" smtClean="0"/>
          </a:p>
        </p:txBody>
      </p:sp>
      <p:pic>
        <p:nvPicPr>
          <p:cNvPr id="27650" name="Picture 2" descr="https://encrypted-tbn0.google.com/images?q=tbn:ANd9GcRLfqG4fUiD7wqdPUkSDMjXv6og3Q9J1LquB9L27ABRRRozRK_A"/>
          <p:cNvPicPr>
            <a:picLocks noChangeAspect="1" noChangeArrowheads="1"/>
          </p:cNvPicPr>
          <p:nvPr/>
        </p:nvPicPr>
        <p:blipFill>
          <a:blip r:embed="rId2" cstate="print"/>
          <a:srcRect/>
          <a:stretch>
            <a:fillRect/>
          </a:stretch>
        </p:blipFill>
        <p:spPr bwMode="auto">
          <a:xfrm>
            <a:off x="3851920" y="1628800"/>
            <a:ext cx="3917879" cy="338437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p:cNvPicPr>
            <a:picLocks noChangeAspect="1" noChangeArrowheads="1"/>
          </p:cNvPicPr>
          <p:nvPr/>
        </p:nvPicPr>
        <p:blipFill>
          <a:blip r:embed="rId2" cstate="print"/>
          <a:srcRect/>
          <a:stretch>
            <a:fillRect/>
          </a:stretch>
        </p:blipFill>
        <p:spPr bwMode="auto">
          <a:xfrm>
            <a:off x="2692400" y="0"/>
            <a:ext cx="6451600" cy="2787650"/>
          </a:xfrm>
          <a:prstGeom prst="rect">
            <a:avLst/>
          </a:prstGeom>
          <a:noFill/>
          <a:ln w="9525">
            <a:noFill/>
            <a:miter lim="800000"/>
            <a:headEnd/>
            <a:tailEnd/>
          </a:ln>
          <a:effectLst/>
        </p:spPr>
      </p:pic>
      <p:pic>
        <p:nvPicPr>
          <p:cNvPr id="190467" name="Picture 3"/>
          <p:cNvPicPr>
            <a:picLocks noChangeAspect="1" noChangeArrowheads="1"/>
          </p:cNvPicPr>
          <p:nvPr/>
        </p:nvPicPr>
        <p:blipFill>
          <a:blip r:embed="rId3" cstate="print"/>
          <a:srcRect/>
          <a:stretch>
            <a:fillRect/>
          </a:stretch>
        </p:blipFill>
        <p:spPr bwMode="auto">
          <a:xfrm>
            <a:off x="971550" y="2852738"/>
            <a:ext cx="7848600" cy="3632200"/>
          </a:xfrm>
          <a:prstGeom prst="rect">
            <a:avLst/>
          </a:prstGeom>
          <a:noFill/>
          <a:ln w="9525">
            <a:noFill/>
            <a:miter lim="800000"/>
            <a:headEnd/>
            <a:tailEnd/>
          </a:ln>
          <a:effectLst/>
        </p:spPr>
      </p:pic>
      <p:sp>
        <p:nvSpPr>
          <p:cNvPr id="190468" name="Text Box 4"/>
          <p:cNvSpPr txBox="1">
            <a:spLocks noChangeArrowheads="1"/>
          </p:cNvSpPr>
          <p:nvPr/>
        </p:nvSpPr>
        <p:spPr bwMode="auto">
          <a:xfrm>
            <a:off x="1187450" y="4868863"/>
            <a:ext cx="1584325" cy="1160462"/>
          </a:xfrm>
          <a:prstGeom prst="rect">
            <a:avLst/>
          </a:prstGeom>
          <a:noFill/>
          <a:ln w="9525">
            <a:noFill/>
            <a:miter lim="800000"/>
            <a:headEnd/>
            <a:tailEnd/>
          </a:ln>
          <a:effectLst/>
        </p:spPr>
        <p:txBody>
          <a:bodyPr>
            <a:spAutoFit/>
          </a:bodyPr>
          <a:lstStyle/>
          <a:p>
            <a:pPr>
              <a:spcBef>
                <a:spcPct val="50000"/>
              </a:spcBef>
            </a:pPr>
            <a:endParaRPr lang="en-GB" sz="2800"/>
          </a:p>
          <a:p>
            <a:pPr>
              <a:spcBef>
                <a:spcPct val="50000"/>
              </a:spcBef>
            </a:pPr>
            <a:endParaRPr lang="en-GB" sz="2800"/>
          </a:p>
        </p:txBody>
      </p:sp>
      <p:sp>
        <p:nvSpPr>
          <p:cNvPr id="190470" name="Rectangle 6"/>
          <p:cNvSpPr>
            <a:spLocks noChangeArrowheads="1"/>
          </p:cNvSpPr>
          <p:nvPr/>
        </p:nvSpPr>
        <p:spPr bwMode="auto">
          <a:xfrm>
            <a:off x="684213" y="5805488"/>
            <a:ext cx="7920037" cy="792162"/>
          </a:xfrm>
          <a:prstGeom prst="rect">
            <a:avLst/>
          </a:prstGeom>
          <a:solidFill>
            <a:schemeClr val="accent1"/>
          </a:solidFill>
          <a:ln w="9525">
            <a:solidFill>
              <a:schemeClr val="tx1"/>
            </a:solidFill>
            <a:miter lim="800000"/>
            <a:headEnd/>
            <a:tailEnd/>
          </a:ln>
          <a:effectLst/>
        </p:spPr>
        <p:txBody>
          <a:bodyPr wrap="none" anchor="ctr"/>
          <a:lstStyle/>
          <a:p>
            <a:endParaRPr lang="en-GB"/>
          </a:p>
        </p:txBody>
      </p:sp>
      <p:sp>
        <p:nvSpPr>
          <p:cNvPr id="190471" name="Text Box 7"/>
          <p:cNvSpPr txBox="1">
            <a:spLocks noChangeArrowheads="1"/>
          </p:cNvSpPr>
          <p:nvPr/>
        </p:nvSpPr>
        <p:spPr bwMode="auto">
          <a:xfrm>
            <a:off x="1187450" y="6021388"/>
            <a:ext cx="7056438" cy="369332"/>
          </a:xfrm>
          <a:prstGeom prst="rect">
            <a:avLst/>
          </a:prstGeom>
          <a:noFill/>
          <a:ln w="9525">
            <a:noFill/>
            <a:miter lim="800000"/>
            <a:headEnd/>
            <a:tailEnd/>
          </a:ln>
          <a:effectLst/>
        </p:spPr>
        <p:txBody>
          <a:bodyPr>
            <a:spAutoFit/>
          </a:bodyPr>
          <a:lstStyle/>
          <a:p>
            <a:pPr>
              <a:spcBef>
                <a:spcPct val="50000"/>
              </a:spcBef>
            </a:pPr>
            <a:r>
              <a:rPr lang="en-GB" b="1" dirty="0"/>
              <a:t>WHAT		</a:t>
            </a:r>
            <a:r>
              <a:rPr lang="en-GB" b="1" dirty="0" smtClean="0"/>
              <a:t>WHO	WHEN 			WHY</a:t>
            </a:r>
            <a:r>
              <a:rPr lang="en-GB" b="1" dirty="0"/>
              <a:t>	</a:t>
            </a:r>
          </a:p>
        </p:txBody>
      </p:sp>
      <p:pic>
        <p:nvPicPr>
          <p:cNvPr id="190472" name="Picture 8"/>
          <p:cNvPicPr>
            <a:picLocks noChangeAspect="1" noChangeArrowheads="1"/>
          </p:cNvPicPr>
          <p:nvPr/>
        </p:nvPicPr>
        <p:blipFill>
          <a:blip r:embed="rId4" cstate="print"/>
          <a:srcRect/>
          <a:stretch>
            <a:fillRect/>
          </a:stretch>
        </p:blipFill>
        <p:spPr bwMode="auto">
          <a:xfrm>
            <a:off x="395288" y="981075"/>
            <a:ext cx="2382837" cy="29670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WHY, WHO, WHAT,</a:t>
            </a:r>
            <a:r>
              <a:rPr lang="en-GB" sz="2800" dirty="0" smtClean="0"/>
              <a:t>WHEN</a:t>
            </a:r>
            <a:r>
              <a:rPr lang="en-GB" sz="3200" dirty="0" smtClean="0"/>
              <a:t>: </a:t>
            </a:r>
            <a:r>
              <a:rPr lang="en-GB" sz="3200" dirty="0" smtClean="0"/>
              <a:t>Human Guideline</a:t>
            </a:r>
            <a:endParaRPr lang="en-GB" sz="3200" dirty="0"/>
          </a:p>
        </p:txBody>
      </p:sp>
      <p:pic>
        <p:nvPicPr>
          <p:cNvPr id="358402" name="Picture 2"/>
          <p:cNvPicPr>
            <a:picLocks noChangeAspect="1" noChangeArrowheads="1"/>
          </p:cNvPicPr>
          <p:nvPr/>
        </p:nvPicPr>
        <p:blipFill>
          <a:blip r:embed="rId2" cstate="print"/>
          <a:srcRect/>
          <a:stretch>
            <a:fillRect/>
          </a:stretch>
        </p:blipFill>
        <p:spPr bwMode="auto">
          <a:xfrm>
            <a:off x="3563888" y="1340768"/>
            <a:ext cx="4282352" cy="50788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WHO, WHAT, </a:t>
            </a:r>
            <a:r>
              <a:rPr lang="en-GB" sz="2800" dirty="0" smtClean="0"/>
              <a:t>WHEN </a:t>
            </a:r>
            <a:r>
              <a:rPr lang="en-GB" sz="3200" dirty="0" smtClean="0"/>
              <a:t>: Computer </a:t>
            </a:r>
            <a:r>
              <a:rPr lang="en-GB" sz="3200" dirty="0" smtClean="0"/>
              <a:t>Guideline</a:t>
            </a:r>
            <a:endParaRPr lang="en-GB" sz="3200" dirty="0"/>
          </a:p>
        </p:txBody>
      </p:sp>
      <p:sp>
        <p:nvSpPr>
          <p:cNvPr id="3" name="Content Placeholder 2"/>
          <p:cNvSpPr>
            <a:spLocks noGrp="1"/>
          </p:cNvSpPr>
          <p:nvPr>
            <p:ph idx="1"/>
          </p:nvPr>
        </p:nvSpPr>
        <p:spPr/>
        <p:txBody>
          <a:bodyPr/>
          <a:lstStyle/>
          <a:p>
            <a:pPr>
              <a:buNone/>
            </a:pPr>
            <a:r>
              <a:rPr lang="en-GB" dirty="0" smtClean="0"/>
              <a:t>If</a:t>
            </a:r>
          </a:p>
          <a:p>
            <a:pPr>
              <a:buNone/>
            </a:pPr>
            <a:r>
              <a:rPr lang="en-GB" dirty="0" smtClean="0"/>
              <a:t>..</a:t>
            </a:r>
          </a:p>
          <a:p>
            <a:pPr>
              <a:buNone/>
            </a:pPr>
            <a:r>
              <a:rPr lang="en-GB" dirty="0" smtClean="0"/>
              <a:t>Else If..</a:t>
            </a:r>
          </a:p>
          <a:p>
            <a:pPr>
              <a:buNone/>
            </a:pPr>
            <a:r>
              <a:rPr lang="en-GB" dirty="0" smtClean="0"/>
              <a:t>Else If..</a:t>
            </a:r>
          </a:p>
          <a:p>
            <a:pPr>
              <a:buNone/>
            </a:pPr>
            <a:r>
              <a:rPr lang="en-GB" dirty="0" smtClean="0"/>
              <a:t>..</a:t>
            </a:r>
          </a:p>
          <a:p>
            <a:pPr>
              <a:buNone/>
            </a:pPr>
            <a:r>
              <a:rPr lang="en-GB" dirty="0" smtClean="0"/>
              <a:t>Else</a:t>
            </a:r>
          </a:p>
          <a:p>
            <a:pPr>
              <a:buNone/>
            </a:pPr>
            <a:r>
              <a:rPr lang="en-GB" dirty="0" smtClean="0"/>
              <a:t>..</a:t>
            </a:r>
          </a:p>
          <a:p>
            <a:pPr>
              <a:buNone/>
            </a:pPr>
            <a:r>
              <a:rPr lang="en-GB" dirty="0" smtClean="0"/>
              <a:t>End</a:t>
            </a:r>
          </a:p>
          <a:p>
            <a:endParaRPr lang="en-GB" dirty="0"/>
          </a:p>
        </p:txBody>
      </p:sp>
      <p:pic>
        <p:nvPicPr>
          <p:cNvPr id="371714" name="Picture 2" descr="http://www.systemiclogic.net/uploads/img49a6b44ebdb89.jpg"/>
          <p:cNvPicPr>
            <a:picLocks noChangeAspect="1" noChangeArrowheads="1"/>
          </p:cNvPicPr>
          <p:nvPr/>
        </p:nvPicPr>
        <p:blipFill>
          <a:blip r:embed="rId2" cstate="print"/>
          <a:srcRect/>
          <a:stretch>
            <a:fillRect/>
          </a:stretch>
        </p:blipFill>
        <p:spPr bwMode="auto">
          <a:xfrm>
            <a:off x="3275856" y="2276872"/>
            <a:ext cx="4104456" cy="380346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&amp; WHEN: </a:t>
            </a:r>
            <a:r>
              <a:rPr lang="en-GB" dirty="0" smtClean="0"/>
              <a:t>Workflow</a:t>
            </a:r>
            <a:endParaRPr lang="en-GB" dirty="0"/>
          </a:p>
        </p:txBody>
      </p:sp>
      <p:pic>
        <p:nvPicPr>
          <p:cNvPr id="359426" name="Picture 2" descr="http://en.q-bpm.org/mediawiki/images/5/50/Workflow-engine.png"/>
          <p:cNvPicPr>
            <a:picLocks noChangeAspect="1" noChangeArrowheads="1"/>
          </p:cNvPicPr>
          <p:nvPr/>
        </p:nvPicPr>
        <p:blipFill>
          <a:blip r:embed="rId2" cstate="print"/>
          <a:srcRect/>
          <a:stretch>
            <a:fillRect/>
          </a:stretch>
        </p:blipFill>
        <p:spPr bwMode="auto">
          <a:xfrm>
            <a:off x="3131840" y="2420888"/>
            <a:ext cx="3677584" cy="2808312"/>
          </a:xfrm>
          <a:prstGeom prst="rect">
            <a:avLst/>
          </a:prstGeom>
          <a:noFill/>
        </p:spPr>
      </p:pic>
      <p:pic>
        <p:nvPicPr>
          <p:cNvPr id="359428" name="Picture 4" descr="http://analternativeeducation.com/files/2012/05/1195000852283663778folder_inbox.svg_.med_.png"/>
          <p:cNvPicPr>
            <a:picLocks noChangeAspect="1" noChangeArrowheads="1"/>
          </p:cNvPicPr>
          <p:nvPr/>
        </p:nvPicPr>
        <p:blipFill>
          <a:blip r:embed="rId3" cstate="print"/>
          <a:srcRect/>
          <a:stretch>
            <a:fillRect/>
          </a:stretch>
        </p:blipFill>
        <p:spPr bwMode="auto">
          <a:xfrm>
            <a:off x="6732240" y="5085184"/>
            <a:ext cx="1320140" cy="1324585"/>
          </a:xfrm>
          <a:prstGeom prst="rect">
            <a:avLst/>
          </a:prstGeom>
          <a:noFill/>
        </p:spPr>
      </p:pic>
      <p:pic>
        <p:nvPicPr>
          <p:cNvPr id="18434" name="Picture 2" descr="http://www.openclinical.org/images/gmm/guide/strokeCPGwflow.jpg"/>
          <p:cNvPicPr>
            <a:picLocks noChangeAspect="1" noChangeArrowheads="1"/>
          </p:cNvPicPr>
          <p:nvPr/>
        </p:nvPicPr>
        <p:blipFill>
          <a:blip r:embed="rId4" cstate="print"/>
          <a:srcRect/>
          <a:stretch>
            <a:fillRect/>
          </a:stretch>
        </p:blipFill>
        <p:spPr bwMode="auto">
          <a:xfrm>
            <a:off x="467544" y="1628800"/>
            <a:ext cx="2561774" cy="254508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Clinical Content</a:t>
            </a:r>
            <a:endParaRPr lang="en-GB" dirty="0"/>
          </a:p>
        </p:txBody>
      </p:sp>
      <p:pic>
        <p:nvPicPr>
          <p:cNvPr id="379906" name="Picture 2" descr="http://cdn.freeprintablemedicalforms.com/samples/SOAP_Note_with_Body.png"/>
          <p:cNvPicPr>
            <a:picLocks noChangeAspect="1" noChangeArrowheads="1"/>
          </p:cNvPicPr>
          <p:nvPr/>
        </p:nvPicPr>
        <p:blipFill>
          <a:blip r:embed="rId2" cstate="print"/>
          <a:srcRect/>
          <a:stretch>
            <a:fillRect/>
          </a:stretch>
        </p:blipFill>
        <p:spPr bwMode="auto">
          <a:xfrm>
            <a:off x="1115616" y="1340768"/>
            <a:ext cx="6336704" cy="489179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p:cNvPicPr>
            <a:picLocks noChangeAspect="1" noChangeArrowheads="1"/>
          </p:cNvPicPr>
          <p:nvPr/>
        </p:nvPicPr>
        <p:blipFill>
          <a:blip r:embed="rId2" cstate="print"/>
          <a:srcRect l="9052" t="32352" r="13252" b="20593"/>
          <a:stretch>
            <a:fillRect/>
          </a:stretch>
        </p:blipFill>
        <p:spPr bwMode="auto">
          <a:xfrm>
            <a:off x="323528" y="1887996"/>
            <a:ext cx="3528392" cy="2115453"/>
          </a:xfrm>
          <a:prstGeom prst="rect">
            <a:avLst/>
          </a:prstGeom>
          <a:noFill/>
          <a:ln w="9525">
            <a:noFill/>
            <a:miter lim="800000"/>
            <a:headEnd/>
            <a:tailEnd/>
          </a:ln>
          <a:effectLst/>
        </p:spPr>
      </p:pic>
      <p:sp>
        <p:nvSpPr>
          <p:cNvPr id="47109" name="Rectangle 5"/>
          <p:cNvSpPr>
            <a:spLocks noChangeArrowheads="1"/>
          </p:cNvSpPr>
          <p:nvPr/>
        </p:nvSpPr>
        <p:spPr bwMode="auto">
          <a:xfrm>
            <a:off x="4499992" y="1556792"/>
            <a:ext cx="4014720" cy="253033"/>
          </a:xfrm>
          <a:prstGeom prst="rect">
            <a:avLst/>
          </a:prstGeom>
          <a:noFill/>
          <a:ln w="9525">
            <a:noFill/>
            <a:miter lim="800000"/>
            <a:headEnd/>
            <a:tailEnd/>
          </a:ln>
          <a:effectLst/>
        </p:spPr>
        <p:txBody>
          <a:bodyPr lIns="82945" tIns="41473" rIns="82945" bIns="41473" anchor="ctr">
            <a:spAutoFit/>
          </a:bodyPr>
          <a:lstStyle/>
          <a:p>
            <a:pPr algn="ctr"/>
            <a:r>
              <a:rPr lang="en-GB" sz="1100" b="1" u="sng" dirty="0">
                <a:solidFill>
                  <a:srgbClr val="000000"/>
                </a:solidFill>
                <a:ea typeface="Times New Roman" pitchFamily="18" charset="0"/>
                <a:cs typeface="Arial" charset="0"/>
              </a:rPr>
              <a:t>Chest Pain template</a:t>
            </a:r>
            <a:endParaRPr lang="en-GB" dirty="0">
              <a:solidFill>
                <a:srgbClr val="000000"/>
              </a:solidFill>
              <a:ea typeface="Times New Roman" pitchFamily="18" charset="0"/>
              <a:cs typeface="Arial" charset="0"/>
            </a:endParaRPr>
          </a:p>
        </p:txBody>
      </p:sp>
      <p:graphicFrame>
        <p:nvGraphicFramePr>
          <p:cNvPr id="47131" name="Group 27"/>
          <p:cNvGraphicFramePr>
            <a:graphicFrameLocks noGrp="1"/>
          </p:cNvGraphicFramePr>
          <p:nvPr/>
        </p:nvGraphicFramePr>
        <p:xfrm>
          <a:off x="4499992" y="1916832"/>
          <a:ext cx="4224967" cy="4682272"/>
        </p:xfrm>
        <a:graphic>
          <a:graphicData uri="http://schemas.openxmlformats.org/drawingml/2006/table">
            <a:tbl>
              <a:tblPr/>
              <a:tblGrid>
                <a:gridCol w="2186113"/>
                <a:gridCol w="957177"/>
                <a:gridCol w="1081677"/>
              </a:tblGrid>
              <a:tr h="4682272">
                <a:tc>
                  <a:txBody>
                    <a:bodyPr/>
                    <a:lstStyle/>
                    <a:p>
                      <a:pPr marL="0" marR="0" lvl="0" indent="0" algn="l" defTabSz="449263" rtl="0" eaLnBrk="1" fontAlgn="base" latinLnBrk="0" hangingPunct="0">
                        <a:lnSpc>
                          <a:spcPct val="93000"/>
                        </a:lnSpc>
                        <a:spcBef>
                          <a:spcPct val="0"/>
                        </a:spcBef>
                        <a:spcAft>
                          <a:spcPts val="1425"/>
                        </a:spcAft>
                        <a:buClr>
                          <a:srgbClr val="000000"/>
                        </a:buClr>
                        <a:buSzPct val="45000"/>
                        <a:buFont typeface="Wingdings" pitchFamily="2" charset="2"/>
                        <a:buNone/>
                        <a:tabLst/>
                      </a:pPr>
                      <a:endPar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Time of onset of index episode:</a:t>
                      </a: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Duration:</a:t>
                      </a: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   .hours /minutes</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Onset:</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Sudden / gradual</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Severity:</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Mild / Moderate / Severe / Unbearable</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Site of chest pain:</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Central / Left sided /Right sided / Generalised</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Character:</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Crushing / Burning / Sharp / Aching / Tight / Heavy / Tearing</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Other…………………………..</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txBody>
                  <a:tcPr marL="82944" marR="82944" marT="41476" marB="4147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0">
                        <a:lnSpc>
                          <a:spcPct val="93000"/>
                        </a:lnSpc>
                        <a:spcBef>
                          <a:spcPct val="0"/>
                        </a:spcBef>
                        <a:spcAft>
                          <a:spcPts val="1425"/>
                        </a:spcAft>
                        <a:buClr>
                          <a:srgbClr val="000000"/>
                        </a:buClr>
                        <a:buSzPct val="45000"/>
                        <a:buFont typeface="Wingdings" pitchFamily="2" charset="2"/>
                        <a:buNone/>
                        <a:tabLst>
                          <a:tab pos="457200" algn="l"/>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Radiation</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Left arm</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Right arm</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Both arms</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Neck /Jaw</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Back</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Abdomen</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Other……………..</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tab pos="457200" algn="l"/>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Associated symptoms</a:t>
                      </a: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Nausea</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Vomiting</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Sweating</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Belching</a:t>
                      </a:r>
                      <a:endParaRPr kumimoji="0" lang="en-GB" sz="1600" b="0" i="0" u="none" strike="noStrike" cap="none" normalizeH="0" baseline="0" dirty="0" smtClean="0">
                        <a:ln>
                          <a:noFill/>
                        </a:ln>
                        <a:solidFill>
                          <a:srgbClr val="000000"/>
                        </a:solidFill>
                        <a:effectLst/>
                        <a:latin typeface="Arial" charset="0"/>
                        <a:ea typeface="Times New Roman" pitchFamily="18" charset="0"/>
                        <a:cs typeface="Arial" charset="0"/>
                      </a:endParaRPr>
                    </a:p>
                  </a:txBody>
                  <a:tcPr marL="82944" marR="82944" marT="41476" marB="4147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0">
                        <a:lnSpc>
                          <a:spcPct val="93000"/>
                        </a:lnSpc>
                        <a:spcBef>
                          <a:spcPct val="0"/>
                        </a:spcBef>
                        <a:spcAft>
                          <a:spcPts val="1425"/>
                        </a:spcAft>
                        <a:buClr>
                          <a:srgbClr val="000000"/>
                        </a:buClr>
                        <a:buSzPct val="45000"/>
                        <a:buFont typeface="Wingdings" pitchFamily="2" charset="2"/>
                        <a:buNone/>
                        <a:tabLst>
                          <a:tab pos="457200" algn="l"/>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Aggravating factors</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None</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Exertion</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Breathing</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Coughing </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Movement</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Pressure</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Position</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Other……………….</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Tx/>
                        <a:buNone/>
                        <a:tabLst>
                          <a:tab pos="457200" algn="l"/>
                        </a:tabLst>
                      </a:pPr>
                      <a:r>
                        <a:rPr kumimoji="0" lang="en-GB" sz="1000" b="1" i="0" u="none" strike="noStrike" cap="none" normalizeH="0" baseline="0" dirty="0" smtClean="0">
                          <a:ln>
                            <a:noFill/>
                          </a:ln>
                          <a:solidFill>
                            <a:srgbClr val="000000"/>
                          </a:solidFill>
                          <a:effectLst/>
                          <a:latin typeface="Arial" charset="0"/>
                          <a:ea typeface="Times New Roman" pitchFamily="18" charset="0"/>
                          <a:cs typeface="Arial" charset="0"/>
                        </a:rPr>
                        <a:t>Relieving factors:</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None</a:t>
                      </a:r>
                      <a:endParaRPr kumimoji="0" lang="en-GB" sz="900" b="0" i="0" u="none" strike="noStrike" cap="none" normalizeH="0" baseline="0" dirty="0" smtClean="0">
                        <a:ln>
                          <a:noFill/>
                        </a:ln>
                        <a:solidFill>
                          <a:srgbClr val="000000"/>
                        </a:solidFill>
                        <a:effectLst/>
                        <a:latin typeface="Arial" charset="0"/>
                        <a:ea typeface="Times New Roman" pitchFamily="18" charset="0"/>
                        <a:cs typeface="Arial" charset="0"/>
                      </a:endParaRPr>
                    </a:p>
                    <a:p>
                      <a:pPr marL="0" marR="0" lvl="0" indent="0" algn="l" defTabSz="449263" rtl="0" eaLnBrk="0" fontAlgn="base" latinLnBrk="0" hangingPunct="0">
                        <a:lnSpc>
                          <a:spcPct val="93000"/>
                        </a:lnSpc>
                        <a:spcBef>
                          <a:spcPct val="0"/>
                        </a:spcBef>
                        <a:spcAft>
                          <a:spcPts val="1425"/>
                        </a:spcAft>
                        <a:buClrTx/>
                        <a:buSzTx/>
                        <a:buFont typeface="Times New Roman" pitchFamily="18" charset="0"/>
                        <a:buChar char=""/>
                        <a:tabLst>
                          <a:tab pos="457200" algn="l"/>
                        </a:tabLst>
                      </a:pPr>
                      <a:r>
                        <a:rPr kumimoji="0" lang="en-GB" sz="1000" b="0" i="0" u="none" strike="noStrike" cap="none" normalizeH="0" baseline="0" dirty="0" smtClean="0">
                          <a:ln>
                            <a:noFill/>
                          </a:ln>
                          <a:solidFill>
                            <a:srgbClr val="000000"/>
                          </a:solidFill>
                          <a:effectLst/>
                          <a:latin typeface="Arial" charset="0"/>
                          <a:ea typeface="Times New Roman" pitchFamily="18" charset="0"/>
                          <a:cs typeface="Arial" charset="0"/>
                        </a:rPr>
                        <a:t>GTN</a:t>
                      </a:r>
                      <a:endParaRPr kumimoji="0" lang="en-GB" sz="1600" b="0" i="0" u="none" strike="noStrike" cap="none" normalizeH="0" baseline="0" dirty="0" smtClean="0">
                        <a:ln>
                          <a:noFill/>
                        </a:ln>
                        <a:solidFill>
                          <a:srgbClr val="000000"/>
                        </a:solidFill>
                        <a:effectLst/>
                        <a:latin typeface="Arial" charset="0"/>
                        <a:ea typeface="Times New Roman" pitchFamily="18" charset="0"/>
                        <a:cs typeface="Arial" charset="0"/>
                      </a:endParaRPr>
                    </a:p>
                  </a:txBody>
                  <a:tcPr marL="82944" marR="82944" marT="41476" marB="4147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7129" name="Rectangle 25"/>
          <p:cNvSpPr>
            <a:spLocks noChangeArrowheads="1"/>
          </p:cNvSpPr>
          <p:nvPr/>
        </p:nvSpPr>
        <p:spPr bwMode="auto">
          <a:xfrm>
            <a:off x="0" y="4799666"/>
            <a:ext cx="167575" cy="360755"/>
          </a:xfrm>
          <a:prstGeom prst="rect">
            <a:avLst/>
          </a:prstGeom>
          <a:noFill/>
          <a:ln w="9525">
            <a:noFill/>
            <a:miter lim="800000"/>
            <a:headEnd/>
            <a:tailEnd/>
          </a:ln>
          <a:effectLst/>
        </p:spPr>
        <p:txBody>
          <a:bodyPr wrap="none" lIns="82945" tIns="41473" rIns="82945" bIns="41473" anchor="ctr">
            <a:spAutoFit/>
          </a:bodyPr>
          <a:lstStyle/>
          <a:p>
            <a:endParaRPr lang="en-US">
              <a:solidFill>
                <a:srgbClr val="000000"/>
              </a:solidFill>
            </a:endParaRPr>
          </a:p>
        </p:txBody>
      </p:sp>
      <p:pic>
        <p:nvPicPr>
          <p:cNvPr id="47130" name="Picture 26"/>
          <p:cNvPicPr>
            <a:picLocks noChangeAspect="1" noChangeArrowheads="1"/>
          </p:cNvPicPr>
          <p:nvPr/>
        </p:nvPicPr>
        <p:blipFill>
          <a:blip r:embed="rId3" cstate="print"/>
          <a:srcRect l="25206" t="33203" r="24271" b="11353"/>
          <a:stretch>
            <a:fillRect/>
          </a:stretch>
        </p:blipFill>
        <p:spPr bwMode="auto">
          <a:xfrm>
            <a:off x="251520" y="4005064"/>
            <a:ext cx="3816424" cy="2508760"/>
          </a:xfrm>
          <a:prstGeom prst="rect">
            <a:avLst/>
          </a:prstGeom>
          <a:noFill/>
          <a:ln w="9525">
            <a:noFill/>
            <a:miter lim="800000"/>
            <a:headEnd/>
            <a:tailEnd/>
          </a:ln>
          <a:effectLst/>
        </p:spPr>
      </p:pic>
      <p:sp>
        <p:nvSpPr>
          <p:cNvPr id="47282" name="Rectangle 178"/>
          <p:cNvSpPr>
            <a:spLocks noChangeArrowheads="1"/>
          </p:cNvSpPr>
          <p:nvPr/>
        </p:nvSpPr>
        <p:spPr bwMode="auto">
          <a:xfrm>
            <a:off x="323528" y="1628800"/>
            <a:ext cx="3526560" cy="253033"/>
          </a:xfrm>
          <a:prstGeom prst="rect">
            <a:avLst/>
          </a:prstGeom>
          <a:noFill/>
          <a:ln w="9525">
            <a:noFill/>
            <a:miter lim="800000"/>
            <a:headEnd/>
            <a:tailEnd/>
          </a:ln>
          <a:effectLst/>
        </p:spPr>
        <p:txBody>
          <a:bodyPr lIns="82945" tIns="41473" rIns="82945" bIns="41473" anchor="ctr">
            <a:spAutoFit/>
          </a:bodyPr>
          <a:lstStyle/>
          <a:p>
            <a:pPr algn="ctr"/>
            <a:r>
              <a:rPr lang="en-GB" sz="1100" b="1" u="sng" dirty="0" smtClean="0">
                <a:solidFill>
                  <a:srgbClr val="000000"/>
                </a:solidFill>
                <a:ea typeface="Times New Roman" pitchFamily="18" charset="0"/>
                <a:cs typeface="Arial" charset="0"/>
              </a:rPr>
              <a:t>Pulmonary </a:t>
            </a:r>
            <a:r>
              <a:rPr lang="en-GB" sz="1100" b="1" u="sng" dirty="0">
                <a:solidFill>
                  <a:srgbClr val="000000"/>
                </a:solidFill>
                <a:ea typeface="Times New Roman" pitchFamily="18" charset="0"/>
                <a:cs typeface="Arial" charset="0"/>
              </a:rPr>
              <a:t>Embolism template</a:t>
            </a:r>
            <a:endParaRPr lang="en-GB" dirty="0">
              <a:solidFill>
                <a:srgbClr val="000000"/>
              </a:solidFill>
              <a:ea typeface="Times New Roman" pitchFamily="18" charset="0"/>
              <a:cs typeface="Arial" charset="0"/>
            </a:endParaRPr>
          </a:p>
        </p:txBody>
      </p:sp>
      <p:sp>
        <p:nvSpPr>
          <p:cNvPr id="10" name="Title 9"/>
          <p:cNvSpPr>
            <a:spLocks noGrp="1"/>
          </p:cNvSpPr>
          <p:nvPr>
            <p:ph type="title"/>
          </p:nvPr>
        </p:nvSpPr>
        <p:spPr/>
        <p:txBody>
          <a:bodyPr/>
          <a:lstStyle/>
          <a:p>
            <a:r>
              <a:rPr lang="en-GB" dirty="0" smtClean="0"/>
              <a:t>Clinical Content: Variation</a:t>
            </a:r>
            <a:endParaRPr lang="en-GB"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457200" y="274638"/>
            <a:ext cx="8229600" cy="1143000"/>
          </a:xfrm>
          <a:prstGeom prst="rect">
            <a:avLst/>
          </a:prstGeom>
          <a:noFill/>
          <a:ln w="9525">
            <a:noFill/>
            <a:round/>
            <a:headEnd/>
            <a:tailEnd/>
          </a:ln>
        </p:spPr>
        <p:txBody>
          <a:bodyPr anchor="ct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400" dirty="0" smtClean="0">
                <a:solidFill>
                  <a:srgbClr val="000000"/>
                </a:solidFill>
              </a:rPr>
              <a:t>NHS Medical </a:t>
            </a:r>
            <a:r>
              <a:rPr lang="en-GB" sz="4400" dirty="0">
                <a:solidFill>
                  <a:srgbClr val="000000"/>
                </a:solidFill>
              </a:rPr>
              <a:t>Record Standards</a:t>
            </a:r>
          </a:p>
        </p:txBody>
      </p:sp>
      <p:sp>
        <p:nvSpPr>
          <p:cNvPr id="41987" name="Text Box 2"/>
          <p:cNvSpPr txBox="1">
            <a:spLocks noChangeArrowheads="1"/>
          </p:cNvSpPr>
          <p:nvPr/>
        </p:nvSpPr>
        <p:spPr bwMode="auto">
          <a:xfrm>
            <a:off x="4648200" y="1600200"/>
            <a:ext cx="4038600" cy="4525963"/>
          </a:xfrm>
          <a:prstGeom prst="rect">
            <a:avLst/>
          </a:prstGeom>
          <a:noFill/>
          <a:ln w="9525">
            <a:noFill/>
            <a:round/>
            <a:headEnd/>
            <a:tailEnd/>
          </a:ln>
        </p:spPr>
        <p:txBody>
          <a:bodyPr/>
          <a:lstStyle/>
          <a:p>
            <a:pPr marL="341313" indent="-341313">
              <a:lnSpc>
                <a:spcPct val="90000"/>
              </a:lnSpc>
              <a:spcBef>
                <a:spcPts val="7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solidFill>
                  <a:srgbClr val="000000"/>
                </a:solidFill>
              </a:rPr>
              <a:t>Clinically Led</a:t>
            </a:r>
          </a:p>
          <a:p>
            <a:pPr marL="741363" lvl="1" indent="-284163">
              <a:lnSpc>
                <a:spcPct val="90000"/>
              </a:lnSpc>
              <a:spcBef>
                <a:spcPts val="6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a:solidFill>
                  <a:srgbClr val="000000"/>
                </a:solidFill>
              </a:rPr>
              <a:t>Royal Colleges</a:t>
            </a:r>
          </a:p>
          <a:p>
            <a:pPr marL="341313" indent="-341313">
              <a:lnSpc>
                <a:spcPct val="90000"/>
              </a:lnSpc>
              <a:spcBef>
                <a:spcPts val="700"/>
              </a:spcBef>
              <a:buFont typeface="Arial"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sz="2800">
              <a:solidFill>
                <a:srgbClr val="000000"/>
              </a:solidFill>
            </a:endParaRPr>
          </a:p>
          <a:p>
            <a:pPr marL="341313" indent="-341313">
              <a:lnSpc>
                <a:spcPct val="90000"/>
              </a:lnSpc>
              <a:spcBef>
                <a:spcPts val="7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solidFill>
                  <a:srgbClr val="000000"/>
                </a:solidFill>
              </a:rPr>
              <a:t>Record Headings</a:t>
            </a:r>
          </a:p>
          <a:p>
            <a:pPr marL="741363" lvl="1" indent="-284163">
              <a:lnSpc>
                <a:spcPct val="90000"/>
              </a:lnSpc>
              <a:spcBef>
                <a:spcPts val="6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a:solidFill>
                  <a:srgbClr val="000000"/>
                </a:solidFill>
              </a:rPr>
              <a:t>Admission </a:t>
            </a:r>
          </a:p>
          <a:p>
            <a:pPr marL="741363" lvl="1" indent="-284163">
              <a:lnSpc>
                <a:spcPct val="90000"/>
              </a:lnSpc>
              <a:spcBef>
                <a:spcPts val="6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a:solidFill>
                  <a:srgbClr val="000000"/>
                </a:solidFill>
              </a:rPr>
              <a:t>Handover</a:t>
            </a:r>
          </a:p>
          <a:p>
            <a:pPr marL="741363" lvl="1" indent="-284163">
              <a:lnSpc>
                <a:spcPct val="90000"/>
              </a:lnSpc>
              <a:spcBef>
                <a:spcPts val="6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a:solidFill>
                  <a:srgbClr val="000000"/>
                </a:solidFill>
              </a:rPr>
              <a:t>Discharge</a:t>
            </a:r>
          </a:p>
          <a:p>
            <a:pPr marL="741363" lvl="1" indent="-284163">
              <a:lnSpc>
                <a:spcPct val="90000"/>
              </a:lnSpc>
              <a:spcBef>
                <a:spcPts val="600"/>
              </a:spcBef>
              <a:buFont typeface="Arial"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sz="2400">
              <a:solidFill>
                <a:srgbClr val="000000"/>
              </a:solidFill>
            </a:endParaRPr>
          </a:p>
          <a:p>
            <a:pPr marL="341313" indent="-341313">
              <a:lnSpc>
                <a:spcPct val="90000"/>
              </a:lnSpc>
              <a:spcBef>
                <a:spcPts val="7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solidFill>
                  <a:srgbClr val="000000"/>
                </a:solidFill>
              </a:rPr>
              <a:t>Quality Driven</a:t>
            </a:r>
          </a:p>
          <a:p>
            <a:pPr marL="341313" indent="-341313">
              <a:lnSpc>
                <a:spcPct val="90000"/>
              </a:lnSpc>
              <a:spcBef>
                <a:spcPts val="700"/>
              </a:spcBef>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solidFill>
                  <a:srgbClr val="000000"/>
                </a:solidFill>
              </a:rPr>
              <a:t>Safety Driven</a:t>
            </a:r>
          </a:p>
        </p:txBody>
      </p:sp>
      <p:pic>
        <p:nvPicPr>
          <p:cNvPr id="41988" name="Picture 3"/>
          <p:cNvPicPr>
            <a:picLocks noChangeAspect="1" noChangeArrowheads="1"/>
          </p:cNvPicPr>
          <p:nvPr/>
        </p:nvPicPr>
        <p:blipFill>
          <a:blip r:embed="rId3" cstate="print"/>
          <a:srcRect l="33122" t="13234" r="31021" b="7301"/>
          <a:stretch>
            <a:fillRect/>
          </a:stretch>
        </p:blipFill>
        <p:spPr bwMode="auto">
          <a:xfrm>
            <a:off x="250825" y="1412875"/>
            <a:ext cx="4032250" cy="4681538"/>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438" name="Picture 6" descr="reuse_reduce_recycle"/>
          <p:cNvPicPr>
            <a:picLocks noChangeAspect="1" noChangeArrowheads="1"/>
          </p:cNvPicPr>
          <p:nvPr/>
        </p:nvPicPr>
        <p:blipFill>
          <a:blip r:embed="rId2" cstate="print"/>
          <a:srcRect/>
          <a:stretch>
            <a:fillRect/>
          </a:stretch>
        </p:blipFill>
        <p:spPr bwMode="auto">
          <a:xfrm>
            <a:off x="5796136" y="4005064"/>
            <a:ext cx="2963862" cy="1590675"/>
          </a:xfrm>
          <a:prstGeom prst="rect">
            <a:avLst/>
          </a:prstGeom>
          <a:noFill/>
        </p:spPr>
      </p:pic>
      <p:sp>
        <p:nvSpPr>
          <p:cNvPr id="5" name="Title 4"/>
          <p:cNvSpPr>
            <a:spLocks noGrp="1"/>
          </p:cNvSpPr>
          <p:nvPr>
            <p:ph type="title"/>
          </p:nvPr>
        </p:nvSpPr>
        <p:spPr/>
        <p:txBody>
          <a:bodyPr/>
          <a:lstStyle/>
          <a:p>
            <a:r>
              <a:rPr lang="en-GB" dirty="0" smtClean="0"/>
              <a:t>NHS Clinical Content Service</a:t>
            </a:r>
            <a:endParaRPr lang="en-GB" dirty="0"/>
          </a:p>
        </p:txBody>
      </p:sp>
      <p:sp>
        <p:nvSpPr>
          <p:cNvPr id="402435" name="Rectangle 3"/>
          <p:cNvSpPr>
            <a:spLocks noGrp="1" noChangeArrowheads="1"/>
          </p:cNvSpPr>
          <p:nvPr>
            <p:ph sz="half" idx="1"/>
          </p:nvPr>
        </p:nvSpPr>
        <p:spPr>
          <a:xfrm>
            <a:off x="457200" y="1600200"/>
            <a:ext cx="5338936" cy="4525963"/>
          </a:xfrm>
        </p:spPr>
        <p:txBody>
          <a:bodyPr/>
          <a:lstStyle/>
          <a:p>
            <a:pPr>
              <a:lnSpc>
                <a:spcPct val="80000"/>
              </a:lnSpc>
            </a:pPr>
            <a:endParaRPr lang="en-GB" sz="2400" dirty="0"/>
          </a:p>
          <a:p>
            <a:pPr>
              <a:lnSpc>
                <a:spcPct val="80000"/>
              </a:lnSpc>
            </a:pPr>
            <a:r>
              <a:rPr lang="en-GB" sz="2400" dirty="0" smtClean="0"/>
              <a:t>Generic Medical Documentation</a:t>
            </a:r>
          </a:p>
          <a:p>
            <a:pPr lvl="1">
              <a:lnSpc>
                <a:spcPct val="80000"/>
              </a:lnSpc>
            </a:pPr>
            <a:r>
              <a:rPr lang="en-GB" sz="2000" dirty="0" smtClean="0"/>
              <a:t>Admisson</a:t>
            </a:r>
          </a:p>
          <a:p>
            <a:pPr lvl="1">
              <a:lnSpc>
                <a:spcPct val="80000"/>
              </a:lnSpc>
            </a:pPr>
            <a:r>
              <a:rPr lang="en-GB" sz="2000" dirty="0" smtClean="0"/>
              <a:t>Handover</a:t>
            </a:r>
          </a:p>
          <a:p>
            <a:pPr lvl="1">
              <a:lnSpc>
                <a:spcPct val="80000"/>
              </a:lnSpc>
            </a:pPr>
            <a:r>
              <a:rPr lang="en-GB" sz="2000" dirty="0" smtClean="0"/>
              <a:t>Discharge</a:t>
            </a:r>
          </a:p>
          <a:p>
            <a:pPr>
              <a:lnSpc>
                <a:spcPct val="80000"/>
              </a:lnSpc>
            </a:pPr>
            <a:endParaRPr lang="en-GB" sz="2400" dirty="0"/>
          </a:p>
          <a:p>
            <a:pPr>
              <a:lnSpc>
                <a:spcPct val="80000"/>
              </a:lnSpc>
            </a:pPr>
            <a:r>
              <a:rPr lang="en-GB" sz="2400" dirty="0" smtClean="0"/>
              <a:t>Emergency Medicine (Top 10)</a:t>
            </a:r>
          </a:p>
          <a:p>
            <a:pPr lvl="1">
              <a:lnSpc>
                <a:spcPct val="80000"/>
              </a:lnSpc>
            </a:pPr>
            <a:endParaRPr lang="en-GB" sz="2000" dirty="0" smtClean="0"/>
          </a:p>
          <a:p>
            <a:pPr>
              <a:lnSpc>
                <a:spcPct val="80000"/>
              </a:lnSpc>
            </a:pPr>
            <a:endParaRPr lang="en-GB" sz="1600" dirty="0"/>
          </a:p>
        </p:txBody>
      </p:sp>
      <p:pic>
        <p:nvPicPr>
          <p:cNvPr id="7" name="Picture 5" descr="railroad_standards"/>
          <p:cNvPicPr>
            <a:picLocks noChangeAspect="1" noChangeArrowheads="1"/>
          </p:cNvPicPr>
          <p:nvPr/>
        </p:nvPicPr>
        <p:blipFill>
          <a:blip r:embed="rId3" cstate="print"/>
          <a:srcRect/>
          <a:stretch>
            <a:fillRect/>
          </a:stretch>
        </p:blipFill>
        <p:spPr bwMode="auto">
          <a:xfrm>
            <a:off x="6302464" y="1628800"/>
            <a:ext cx="1923629" cy="2232496"/>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8" name="Picture 8" descr="header"/>
          <p:cNvPicPr>
            <a:picLocks noChangeAspect="1" noChangeArrowheads="1"/>
          </p:cNvPicPr>
          <p:nvPr/>
        </p:nvPicPr>
        <p:blipFill>
          <a:blip r:embed="rId2" cstate="print"/>
          <a:srcRect r="34445"/>
          <a:stretch>
            <a:fillRect/>
          </a:stretch>
        </p:blipFill>
        <p:spPr bwMode="auto">
          <a:xfrm>
            <a:off x="395288" y="5301207"/>
            <a:ext cx="8424862" cy="1369467"/>
          </a:xfrm>
          <a:prstGeom prst="rect">
            <a:avLst/>
          </a:prstGeom>
          <a:noFill/>
        </p:spPr>
      </p:pic>
      <p:sp>
        <p:nvSpPr>
          <p:cNvPr id="409609" name="Rectangle 9"/>
          <p:cNvSpPr>
            <a:spLocks noGrp="1" noChangeArrowheads="1"/>
          </p:cNvSpPr>
          <p:nvPr>
            <p:ph type="title"/>
          </p:nvPr>
        </p:nvSpPr>
        <p:spPr/>
        <p:txBody>
          <a:bodyPr/>
          <a:lstStyle/>
          <a:p>
            <a:r>
              <a:rPr lang="en-GB"/>
              <a:t>openEHR Foundation</a:t>
            </a:r>
          </a:p>
        </p:txBody>
      </p:sp>
      <p:sp>
        <p:nvSpPr>
          <p:cNvPr id="409610" name="Rectangle 10"/>
          <p:cNvSpPr>
            <a:spLocks noGrp="1" noChangeArrowheads="1"/>
          </p:cNvSpPr>
          <p:nvPr>
            <p:ph type="body" idx="1"/>
          </p:nvPr>
        </p:nvSpPr>
        <p:spPr/>
        <p:txBody>
          <a:bodyPr/>
          <a:lstStyle/>
          <a:p>
            <a:r>
              <a:rPr lang="en-GB" sz="2400" dirty="0" smtClean="0"/>
              <a:t>International Non-Profit </a:t>
            </a:r>
            <a:r>
              <a:rPr lang="en-GB" sz="2400" dirty="0"/>
              <a:t>Foundation</a:t>
            </a:r>
          </a:p>
          <a:p>
            <a:endParaRPr lang="en-GB" sz="2400" dirty="0" smtClean="0"/>
          </a:p>
          <a:p>
            <a:r>
              <a:rPr lang="en-GB" sz="2400" dirty="0" smtClean="0"/>
              <a:t>Knowledge Oriented</a:t>
            </a:r>
          </a:p>
          <a:p>
            <a:r>
              <a:rPr lang="en-GB" sz="2400" dirty="0" smtClean="0"/>
              <a:t>Health Computing Platform</a:t>
            </a:r>
            <a:endParaRPr lang="en-GB" sz="2400" dirty="0"/>
          </a:p>
          <a:p>
            <a:endParaRPr lang="en-GB" sz="2400" dirty="0" smtClean="0"/>
          </a:p>
          <a:p>
            <a:r>
              <a:rPr lang="en-GB" sz="2400" dirty="0" smtClean="0"/>
              <a:t>Tools </a:t>
            </a:r>
            <a:r>
              <a:rPr lang="en-GB" sz="2400" dirty="0"/>
              <a:t>&amp; Specification </a:t>
            </a:r>
          </a:p>
          <a:p>
            <a:pPr lvl="1"/>
            <a:r>
              <a:rPr lang="en-GB" sz="2000" dirty="0" smtClean="0"/>
              <a:t>Electronic Health Record</a:t>
            </a:r>
            <a:endParaRPr lang="en-GB" sz="2000" dirty="0"/>
          </a:p>
        </p:txBody>
      </p:sp>
      <p:pic>
        <p:nvPicPr>
          <p:cNvPr id="409611" name="Picture 11"/>
          <p:cNvPicPr>
            <a:picLocks noChangeAspect="1" noChangeArrowheads="1"/>
          </p:cNvPicPr>
          <p:nvPr/>
        </p:nvPicPr>
        <p:blipFill>
          <a:blip r:embed="rId3" cstate="print"/>
          <a:srcRect/>
          <a:stretch>
            <a:fillRect/>
          </a:stretch>
        </p:blipFill>
        <p:spPr bwMode="auto">
          <a:xfrm>
            <a:off x="5940425" y="3068638"/>
            <a:ext cx="2160588" cy="1573212"/>
          </a:xfrm>
          <a:prstGeom prst="rect">
            <a:avLst/>
          </a:prstGeom>
          <a:noFill/>
          <a:ln w="9525">
            <a:noFill/>
            <a:round/>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Focus on a Few...</a:t>
            </a:r>
            <a:endParaRPr lang="en-GB" dirty="0"/>
          </a:p>
        </p:txBody>
      </p:sp>
      <p:pic>
        <p:nvPicPr>
          <p:cNvPr id="82946" name="Picture 2" descr="http://srleosalazar.files.wordpress.com/2011/01/focus-2.jpeg"/>
          <p:cNvPicPr>
            <a:picLocks noChangeAspect="1" noChangeArrowheads="1"/>
          </p:cNvPicPr>
          <p:nvPr/>
        </p:nvPicPr>
        <p:blipFill>
          <a:blip r:embed="rId2" cstate="print"/>
          <a:srcRect/>
          <a:stretch>
            <a:fillRect/>
          </a:stretch>
        </p:blipFill>
        <p:spPr bwMode="auto">
          <a:xfrm>
            <a:off x="2483768" y="1484784"/>
            <a:ext cx="4608512" cy="3624879"/>
          </a:xfrm>
          <a:prstGeom prst="rect">
            <a:avLst/>
          </a:prstGeom>
          <a:noFill/>
        </p:spPr>
      </p:pic>
      <p:pic>
        <p:nvPicPr>
          <p:cNvPr id="7" name="Picture 11"/>
          <p:cNvPicPr>
            <a:picLocks noChangeAspect="1" noChangeArrowheads="1"/>
          </p:cNvPicPr>
          <p:nvPr/>
        </p:nvPicPr>
        <p:blipFill>
          <a:blip r:embed="rId3" cstate="print"/>
          <a:srcRect/>
          <a:stretch>
            <a:fillRect/>
          </a:stretch>
        </p:blipFill>
        <p:spPr bwMode="auto">
          <a:xfrm>
            <a:off x="1331640" y="4941168"/>
            <a:ext cx="1800200" cy="1310237"/>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andy%20patients%20tablet4"/>
          <p:cNvPicPr>
            <a:picLocks noChangeAspect="1" noChangeArrowheads="1"/>
          </p:cNvPicPr>
          <p:nvPr/>
        </p:nvPicPr>
        <p:blipFill>
          <a:blip r:embed="rId3" cstate="print"/>
          <a:srcRect/>
          <a:stretch>
            <a:fillRect/>
          </a:stretch>
        </p:blipFill>
        <p:spPr bwMode="auto">
          <a:xfrm>
            <a:off x="7235825" y="5373688"/>
            <a:ext cx="1006475" cy="1008062"/>
          </a:xfrm>
          <a:prstGeom prst="rect">
            <a:avLst/>
          </a:prstGeom>
          <a:noFill/>
        </p:spPr>
      </p:pic>
      <p:pic>
        <p:nvPicPr>
          <p:cNvPr id="15363" name="Picture 3" descr="spiral"/>
          <p:cNvPicPr>
            <a:picLocks noChangeAspect="1" noChangeArrowheads="1"/>
          </p:cNvPicPr>
          <p:nvPr/>
        </p:nvPicPr>
        <p:blipFill>
          <a:blip r:embed="rId4" cstate="print"/>
          <a:srcRect/>
          <a:stretch>
            <a:fillRect/>
          </a:stretch>
        </p:blipFill>
        <p:spPr bwMode="auto">
          <a:xfrm>
            <a:off x="3962400" y="3124200"/>
            <a:ext cx="1447800" cy="1447800"/>
          </a:xfrm>
          <a:prstGeom prst="rect">
            <a:avLst/>
          </a:prstGeom>
          <a:noFill/>
        </p:spPr>
      </p:pic>
      <p:sp>
        <p:nvSpPr>
          <p:cNvPr id="15364" name="Oval 4"/>
          <p:cNvSpPr>
            <a:spLocks noChangeArrowheads="1"/>
          </p:cNvSpPr>
          <p:nvPr/>
        </p:nvSpPr>
        <p:spPr bwMode="auto">
          <a:xfrm>
            <a:off x="2133600" y="2209800"/>
            <a:ext cx="5105400" cy="3810000"/>
          </a:xfrm>
          <a:prstGeom prst="ellipse">
            <a:avLst/>
          </a:prstGeom>
          <a:noFill/>
          <a:ln w="19050">
            <a:solidFill>
              <a:schemeClr val="tx1"/>
            </a:solidFill>
            <a:round/>
            <a:headEnd/>
            <a:tailEnd/>
          </a:ln>
          <a:effectLst/>
        </p:spPr>
        <p:txBody>
          <a:bodyPr wrap="none" anchor="ctr"/>
          <a:lstStyle/>
          <a:p>
            <a:endParaRPr lang="en-GB"/>
          </a:p>
        </p:txBody>
      </p:sp>
      <p:pic>
        <p:nvPicPr>
          <p:cNvPr id="15365" name="Picture 5" descr="bbctrauma_group"/>
          <p:cNvPicPr>
            <a:picLocks noChangeAspect="1" noChangeArrowheads="1"/>
          </p:cNvPicPr>
          <p:nvPr/>
        </p:nvPicPr>
        <p:blipFill>
          <a:blip r:embed="rId5" cstate="print"/>
          <a:srcRect/>
          <a:stretch>
            <a:fillRect/>
          </a:stretch>
        </p:blipFill>
        <p:spPr bwMode="auto">
          <a:xfrm>
            <a:off x="827088" y="4868863"/>
            <a:ext cx="1236662" cy="1201737"/>
          </a:xfrm>
          <a:prstGeom prst="rect">
            <a:avLst/>
          </a:prstGeom>
          <a:noFill/>
        </p:spPr>
      </p:pic>
      <p:sp>
        <p:nvSpPr>
          <p:cNvPr id="15366" name="Oval 6"/>
          <p:cNvSpPr>
            <a:spLocks noChangeArrowheads="1"/>
          </p:cNvSpPr>
          <p:nvPr/>
        </p:nvSpPr>
        <p:spPr bwMode="auto">
          <a:xfrm>
            <a:off x="179388" y="4437063"/>
            <a:ext cx="2654300" cy="1938337"/>
          </a:xfrm>
          <a:prstGeom prst="ellipse">
            <a:avLst/>
          </a:prstGeom>
          <a:noFill/>
          <a:ln w="9525">
            <a:solidFill>
              <a:schemeClr val="tx1"/>
            </a:solidFill>
            <a:round/>
            <a:headEnd/>
            <a:tailEnd/>
          </a:ln>
          <a:effectLst/>
        </p:spPr>
        <p:txBody>
          <a:bodyPr wrap="none" anchor="ctr"/>
          <a:lstStyle/>
          <a:p>
            <a:endParaRPr lang="en-GB"/>
          </a:p>
        </p:txBody>
      </p:sp>
      <p:sp>
        <p:nvSpPr>
          <p:cNvPr id="15367" name="Oval 7"/>
          <p:cNvSpPr>
            <a:spLocks noChangeArrowheads="1"/>
          </p:cNvSpPr>
          <p:nvPr/>
        </p:nvSpPr>
        <p:spPr bwMode="auto">
          <a:xfrm>
            <a:off x="6372225" y="4076700"/>
            <a:ext cx="2520950" cy="2333625"/>
          </a:xfrm>
          <a:prstGeom prst="ellipse">
            <a:avLst/>
          </a:prstGeom>
          <a:noFill/>
          <a:ln w="9525">
            <a:solidFill>
              <a:schemeClr val="tx1"/>
            </a:solidFill>
            <a:round/>
            <a:headEnd/>
            <a:tailEnd/>
          </a:ln>
          <a:effectLst/>
        </p:spPr>
        <p:txBody>
          <a:bodyPr wrap="none" anchor="ctr"/>
          <a:lstStyle/>
          <a:p>
            <a:endParaRPr lang="en-GB"/>
          </a:p>
        </p:txBody>
      </p:sp>
      <p:sp>
        <p:nvSpPr>
          <p:cNvPr id="15368" name="Text Box 8"/>
          <p:cNvSpPr txBox="1">
            <a:spLocks noChangeArrowheads="1"/>
          </p:cNvSpPr>
          <p:nvPr/>
        </p:nvSpPr>
        <p:spPr bwMode="auto">
          <a:xfrm>
            <a:off x="2843808" y="2204864"/>
            <a:ext cx="1688852" cy="461665"/>
          </a:xfrm>
          <a:prstGeom prst="rect">
            <a:avLst/>
          </a:prstGeom>
          <a:solidFill>
            <a:schemeClr val="bg1"/>
          </a:solidFill>
          <a:ln w="9525">
            <a:noFill/>
            <a:miter lim="800000"/>
            <a:headEnd/>
            <a:tailEnd/>
          </a:ln>
          <a:effectLst/>
        </p:spPr>
        <p:txBody>
          <a:bodyPr wrap="square">
            <a:spAutoFit/>
          </a:bodyPr>
          <a:lstStyle/>
          <a:p>
            <a:pPr eaLnBrk="0" hangingPunct="0">
              <a:spcBef>
                <a:spcPct val="50000"/>
              </a:spcBef>
            </a:pPr>
            <a:r>
              <a:rPr lang="en-GB" sz="2400" dirty="0"/>
              <a:t>Referral in</a:t>
            </a:r>
            <a:endParaRPr lang="en-GB" sz="2400" dirty="0">
              <a:latin typeface="Times New Roman" pitchFamily="18" charset="0"/>
            </a:endParaRPr>
          </a:p>
        </p:txBody>
      </p:sp>
      <p:sp>
        <p:nvSpPr>
          <p:cNvPr id="15369" name="Text Box 9"/>
          <p:cNvSpPr txBox="1">
            <a:spLocks noChangeArrowheads="1"/>
          </p:cNvSpPr>
          <p:nvPr/>
        </p:nvSpPr>
        <p:spPr bwMode="auto">
          <a:xfrm>
            <a:off x="3810000" y="2667000"/>
            <a:ext cx="2133600" cy="457200"/>
          </a:xfrm>
          <a:prstGeom prst="rect">
            <a:avLst/>
          </a:prstGeom>
          <a:noFill/>
          <a:ln w="9525">
            <a:noFill/>
            <a:miter lim="800000"/>
            <a:headEnd/>
            <a:tailEnd/>
          </a:ln>
          <a:effectLst/>
        </p:spPr>
        <p:txBody>
          <a:bodyPr>
            <a:spAutoFit/>
          </a:bodyPr>
          <a:lstStyle/>
          <a:p>
            <a:pPr eaLnBrk="0" hangingPunct="0">
              <a:spcBef>
                <a:spcPct val="50000"/>
              </a:spcBef>
            </a:pPr>
            <a:r>
              <a:rPr lang="en-GB" sz="2400"/>
              <a:t>Assessment</a:t>
            </a:r>
            <a:endParaRPr lang="en-GB" sz="2400">
              <a:latin typeface="Times New Roman" pitchFamily="18" charset="0"/>
            </a:endParaRPr>
          </a:p>
        </p:txBody>
      </p:sp>
      <p:sp>
        <p:nvSpPr>
          <p:cNvPr id="15370" name="Text Box 10"/>
          <p:cNvSpPr txBox="1">
            <a:spLocks noChangeArrowheads="1"/>
          </p:cNvSpPr>
          <p:nvPr/>
        </p:nvSpPr>
        <p:spPr bwMode="auto">
          <a:xfrm>
            <a:off x="5364163" y="4149725"/>
            <a:ext cx="1541462" cy="457200"/>
          </a:xfrm>
          <a:prstGeom prst="rect">
            <a:avLst/>
          </a:prstGeom>
          <a:noFill/>
          <a:ln w="9525">
            <a:noFill/>
            <a:miter lim="800000"/>
            <a:headEnd/>
            <a:tailEnd/>
          </a:ln>
          <a:effectLst/>
        </p:spPr>
        <p:txBody>
          <a:bodyPr wrap="none">
            <a:spAutoFit/>
          </a:bodyPr>
          <a:lstStyle/>
          <a:p>
            <a:pPr eaLnBrk="0" hangingPunct="0"/>
            <a:r>
              <a:rPr lang="en-GB" sz="2400"/>
              <a:t>Plan Care</a:t>
            </a:r>
            <a:endParaRPr lang="en-GB" sz="2400">
              <a:latin typeface="Times New Roman" pitchFamily="18" charset="0"/>
            </a:endParaRPr>
          </a:p>
        </p:txBody>
      </p:sp>
      <p:sp>
        <p:nvSpPr>
          <p:cNvPr id="15371" name="Text Box 11"/>
          <p:cNvSpPr txBox="1">
            <a:spLocks noChangeArrowheads="1"/>
          </p:cNvSpPr>
          <p:nvPr/>
        </p:nvSpPr>
        <p:spPr bwMode="auto">
          <a:xfrm>
            <a:off x="2743200" y="4267200"/>
            <a:ext cx="1981200" cy="457200"/>
          </a:xfrm>
          <a:prstGeom prst="rect">
            <a:avLst/>
          </a:prstGeom>
          <a:noFill/>
          <a:ln w="9525">
            <a:noFill/>
            <a:miter lim="800000"/>
            <a:headEnd/>
            <a:tailEnd/>
          </a:ln>
          <a:effectLst/>
        </p:spPr>
        <p:txBody>
          <a:bodyPr>
            <a:spAutoFit/>
          </a:bodyPr>
          <a:lstStyle/>
          <a:p>
            <a:pPr eaLnBrk="0" hangingPunct="0">
              <a:spcBef>
                <a:spcPct val="50000"/>
              </a:spcBef>
            </a:pPr>
            <a:r>
              <a:rPr lang="en-GB" sz="2400"/>
              <a:t>Deliver Care</a:t>
            </a:r>
          </a:p>
        </p:txBody>
      </p:sp>
      <p:sp>
        <p:nvSpPr>
          <p:cNvPr id="15372" name="Text Box 12"/>
          <p:cNvSpPr txBox="1">
            <a:spLocks noChangeArrowheads="1"/>
          </p:cNvSpPr>
          <p:nvPr/>
        </p:nvSpPr>
        <p:spPr bwMode="auto">
          <a:xfrm>
            <a:off x="4724400" y="6096000"/>
            <a:ext cx="1905000" cy="457200"/>
          </a:xfrm>
          <a:prstGeom prst="rect">
            <a:avLst/>
          </a:prstGeom>
          <a:noFill/>
          <a:ln w="9525">
            <a:noFill/>
            <a:miter lim="800000"/>
            <a:headEnd/>
            <a:tailEnd/>
          </a:ln>
          <a:effectLst/>
        </p:spPr>
        <p:txBody>
          <a:bodyPr>
            <a:spAutoFit/>
          </a:bodyPr>
          <a:lstStyle/>
          <a:p>
            <a:pPr eaLnBrk="0" hangingPunct="0">
              <a:spcBef>
                <a:spcPct val="50000"/>
              </a:spcBef>
            </a:pPr>
            <a:r>
              <a:rPr lang="en-GB" sz="2400"/>
              <a:t>Referral Out</a:t>
            </a:r>
            <a:endParaRPr lang="en-GB" sz="2400">
              <a:latin typeface="Times New Roman" pitchFamily="18" charset="0"/>
            </a:endParaRPr>
          </a:p>
        </p:txBody>
      </p:sp>
      <p:sp>
        <p:nvSpPr>
          <p:cNvPr id="15373" name="AutoShape 13"/>
          <p:cNvSpPr>
            <a:spLocks noChangeArrowheads="1"/>
          </p:cNvSpPr>
          <p:nvPr/>
        </p:nvSpPr>
        <p:spPr bwMode="auto">
          <a:xfrm>
            <a:off x="4572000" y="1981200"/>
            <a:ext cx="304800" cy="762000"/>
          </a:xfrm>
          <a:prstGeom prst="downArrow">
            <a:avLst>
              <a:gd name="adj1" fmla="val 50000"/>
              <a:gd name="adj2" fmla="val 62500"/>
            </a:avLst>
          </a:prstGeom>
          <a:solidFill>
            <a:schemeClr val="accent1"/>
          </a:solidFill>
          <a:ln w="9525">
            <a:solidFill>
              <a:schemeClr val="tx1"/>
            </a:solidFill>
            <a:miter lim="800000"/>
            <a:headEnd/>
            <a:tailEnd/>
          </a:ln>
          <a:effectLst/>
        </p:spPr>
        <p:txBody>
          <a:bodyPr wrap="none" anchor="ctr"/>
          <a:lstStyle/>
          <a:p>
            <a:endParaRPr lang="en-GB"/>
          </a:p>
        </p:txBody>
      </p:sp>
      <p:sp>
        <p:nvSpPr>
          <p:cNvPr id="15374" name="AutoShape 14"/>
          <p:cNvSpPr>
            <a:spLocks noChangeArrowheads="1"/>
          </p:cNvSpPr>
          <p:nvPr/>
        </p:nvSpPr>
        <p:spPr bwMode="auto">
          <a:xfrm>
            <a:off x="4495800" y="5410200"/>
            <a:ext cx="381000" cy="914400"/>
          </a:xfrm>
          <a:prstGeom prst="downArrow">
            <a:avLst>
              <a:gd name="adj1" fmla="val 50000"/>
              <a:gd name="adj2" fmla="val 60000"/>
            </a:avLst>
          </a:prstGeom>
          <a:solidFill>
            <a:schemeClr val="accent1"/>
          </a:solidFill>
          <a:ln w="9525">
            <a:solidFill>
              <a:schemeClr val="tx1"/>
            </a:solidFill>
            <a:miter lim="800000"/>
            <a:headEnd/>
            <a:tailEnd/>
          </a:ln>
          <a:effectLst/>
        </p:spPr>
        <p:txBody>
          <a:bodyPr wrap="none" anchor="ctr"/>
          <a:lstStyle/>
          <a:p>
            <a:endParaRPr lang="en-GB"/>
          </a:p>
        </p:txBody>
      </p:sp>
      <p:sp>
        <p:nvSpPr>
          <p:cNvPr id="15375" name="Text Box 15"/>
          <p:cNvSpPr txBox="1">
            <a:spLocks noChangeArrowheads="1"/>
          </p:cNvSpPr>
          <p:nvPr/>
        </p:nvSpPr>
        <p:spPr bwMode="auto">
          <a:xfrm>
            <a:off x="250825" y="1844675"/>
            <a:ext cx="3097213"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Frontline </a:t>
            </a:r>
            <a:r>
              <a:rPr lang="en-GB" sz="2400" dirty="0">
                <a:latin typeface="Times New Roman" pitchFamily="18" charset="0"/>
              </a:rPr>
              <a:t>(1 patient)</a:t>
            </a:r>
          </a:p>
        </p:txBody>
      </p:sp>
      <p:sp>
        <p:nvSpPr>
          <p:cNvPr id="15376" name="Text Box 16"/>
          <p:cNvSpPr txBox="1">
            <a:spLocks noChangeArrowheads="1"/>
          </p:cNvSpPr>
          <p:nvPr/>
        </p:nvSpPr>
        <p:spPr bwMode="auto">
          <a:xfrm>
            <a:off x="250825" y="765175"/>
            <a:ext cx="3744913"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Research </a:t>
            </a:r>
            <a:r>
              <a:rPr lang="en-GB" sz="2400" dirty="0">
                <a:latin typeface="Times New Roman" pitchFamily="18" charset="0"/>
              </a:rPr>
              <a:t>(++ patients)</a:t>
            </a:r>
          </a:p>
        </p:txBody>
      </p:sp>
      <p:sp>
        <p:nvSpPr>
          <p:cNvPr id="15377" name="Text Box 17"/>
          <p:cNvSpPr txBox="1">
            <a:spLocks noChangeArrowheads="1"/>
          </p:cNvSpPr>
          <p:nvPr/>
        </p:nvSpPr>
        <p:spPr bwMode="auto">
          <a:xfrm>
            <a:off x="250825" y="1268413"/>
            <a:ext cx="3168650" cy="457200"/>
          </a:xfrm>
          <a:prstGeom prst="rect">
            <a:avLst/>
          </a:prstGeom>
          <a:noFill/>
          <a:ln w="9525">
            <a:noFill/>
            <a:miter lim="800000"/>
            <a:headEnd/>
            <a:tailEnd/>
          </a:ln>
          <a:effectLst/>
        </p:spPr>
        <p:txBody>
          <a:bodyPr>
            <a:spAutoFit/>
          </a:bodyPr>
          <a:lstStyle/>
          <a:p>
            <a:pPr eaLnBrk="0" hangingPunct="0">
              <a:spcBef>
                <a:spcPct val="50000"/>
              </a:spcBef>
            </a:pPr>
            <a:r>
              <a:rPr lang="en-GB" sz="2400" dirty="0" smtClean="0">
                <a:latin typeface="Times New Roman" pitchFamily="18" charset="0"/>
              </a:rPr>
              <a:t>Audit </a:t>
            </a:r>
            <a:r>
              <a:rPr lang="en-GB" sz="2400" dirty="0">
                <a:latin typeface="Times New Roman" pitchFamily="18" charset="0"/>
              </a:rPr>
              <a:t>( &gt; 1 patient)</a:t>
            </a:r>
          </a:p>
        </p:txBody>
      </p:sp>
      <p:sp>
        <p:nvSpPr>
          <p:cNvPr id="15378" name="Line 18"/>
          <p:cNvSpPr>
            <a:spLocks noChangeShapeType="1"/>
          </p:cNvSpPr>
          <p:nvPr/>
        </p:nvSpPr>
        <p:spPr bwMode="auto">
          <a:xfrm>
            <a:off x="467544" y="1700808"/>
            <a:ext cx="8001000" cy="0"/>
          </a:xfrm>
          <a:prstGeom prst="line">
            <a:avLst/>
          </a:prstGeom>
          <a:noFill/>
          <a:ln w="9525">
            <a:solidFill>
              <a:schemeClr val="tx1"/>
            </a:solidFill>
            <a:round/>
            <a:headEnd/>
            <a:tailEnd/>
          </a:ln>
          <a:effectLst/>
        </p:spPr>
        <p:txBody>
          <a:bodyPr wrap="none" anchor="ctr"/>
          <a:lstStyle/>
          <a:p>
            <a:endParaRPr lang="en-GB"/>
          </a:p>
        </p:txBody>
      </p:sp>
      <p:sp>
        <p:nvSpPr>
          <p:cNvPr id="15379" name="Line 19"/>
          <p:cNvSpPr>
            <a:spLocks noChangeShapeType="1"/>
          </p:cNvSpPr>
          <p:nvPr/>
        </p:nvSpPr>
        <p:spPr bwMode="auto">
          <a:xfrm>
            <a:off x="468313" y="1268413"/>
            <a:ext cx="8001000" cy="0"/>
          </a:xfrm>
          <a:prstGeom prst="line">
            <a:avLst/>
          </a:prstGeom>
          <a:noFill/>
          <a:ln w="9525">
            <a:solidFill>
              <a:schemeClr val="tx1"/>
            </a:solidFill>
            <a:round/>
            <a:headEnd/>
            <a:tailEnd/>
          </a:ln>
          <a:effectLst/>
        </p:spPr>
        <p:txBody>
          <a:bodyPr wrap="none" anchor="ctr"/>
          <a:lstStyle/>
          <a:p>
            <a:endParaRPr lang="en-GB"/>
          </a:p>
        </p:txBody>
      </p:sp>
      <p:sp>
        <p:nvSpPr>
          <p:cNvPr id="15381" name="Text Box 21"/>
          <p:cNvSpPr txBox="1">
            <a:spLocks noChangeArrowheads="1"/>
          </p:cNvSpPr>
          <p:nvPr/>
        </p:nvSpPr>
        <p:spPr bwMode="auto">
          <a:xfrm>
            <a:off x="3348038" y="836613"/>
            <a:ext cx="5795962" cy="1277273"/>
          </a:xfrm>
          <a:prstGeom prst="rect">
            <a:avLst/>
          </a:prstGeom>
          <a:noFill/>
          <a:ln w="9525">
            <a:noFill/>
            <a:miter lim="800000"/>
            <a:headEnd/>
            <a:tailEnd/>
          </a:ln>
          <a:effectLst/>
        </p:spPr>
        <p:txBody>
          <a:bodyPr wrap="square">
            <a:spAutoFit/>
          </a:bodyPr>
          <a:lstStyle/>
          <a:p>
            <a:pPr eaLnBrk="0" hangingPunct="0">
              <a:spcBef>
                <a:spcPct val="50000"/>
              </a:spcBef>
            </a:pPr>
            <a:r>
              <a:rPr lang="en-GB" sz="2000" dirty="0" smtClean="0"/>
              <a:t>		</a:t>
            </a:r>
            <a:r>
              <a:rPr lang="en-GB" dirty="0" smtClean="0">
                <a:solidFill>
                  <a:srgbClr val="FF0000"/>
                </a:solidFill>
              </a:rPr>
              <a:t>Doing the Right Thing</a:t>
            </a:r>
          </a:p>
          <a:p>
            <a:pPr eaLnBrk="0" hangingPunct="0">
              <a:spcBef>
                <a:spcPct val="50000"/>
              </a:spcBef>
            </a:pPr>
            <a:r>
              <a:rPr lang="en-GB" dirty="0">
                <a:solidFill>
                  <a:srgbClr val="FF0000"/>
                </a:solidFill>
              </a:rPr>
              <a:t>	</a:t>
            </a:r>
            <a:r>
              <a:rPr lang="en-GB" dirty="0" smtClean="0">
                <a:solidFill>
                  <a:srgbClr val="FF0000"/>
                </a:solidFill>
              </a:rPr>
              <a:t>	Doing Things Right</a:t>
            </a:r>
          </a:p>
          <a:p>
            <a:pPr eaLnBrk="0" hangingPunct="0">
              <a:spcBef>
                <a:spcPct val="50000"/>
              </a:spcBef>
            </a:pPr>
            <a:r>
              <a:rPr lang="en-GB" dirty="0" smtClean="0">
                <a:solidFill>
                  <a:srgbClr val="FF0000"/>
                </a:solidFill>
              </a:rPr>
              <a:t> 		Right Care, Right Place, Right Time</a:t>
            </a:r>
            <a:r>
              <a:rPr lang="en-GB" sz="2000" dirty="0" smtClean="0"/>
              <a:t>	</a:t>
            </a:r>
            <a:endParaRPr lang="en-GB" sz="2000" dirty="0">
              <a:solidFill>
                <a:schemeClr val="bg1"/>
              </a:solidFill>
              <a:latin typeface="Times New Roman" pitchFamily="18" charset="0"/>
            </a:endParaRPr>
          </a:p>
        </p:txBody>
      </p:sp>
      <p:sp>
        <p:nvSpPr>
          <p:cNvPr id="15382" name="AutoShape 22"/>
          <p:cNvSpPr>
            <a:spLocks noChangeArrowheads="1"/>
          </p:cNvSpPr>
          <p:nvPr/>
        </p:nvSpPr>
        <p:spPr bwMode="auto">
          <a:xfrm rot="-1923993">
            <a:off x="5410200" y="3200400"/>
            <a:ext cx="457200" cy="1066800"/>
          </a:xfrm>
          <a:prstGeom prst="upDownArrow">
            <a:avLst>
              <a:gd name="adj1" fmla="val 50000"/>
              <a:gd name="adj2" fmla="val 46667"/>
            </a:avLst>
          </a:prstGeom>
          <a:solidFill>
            <a:schemeClr val="accent1"/>
          </a:solidFill>
          <a:ln w="9525">
            <a:solidFill>
              <a:schemeClr val="tx1"/>
            </a:solidFill>
            <a:miter lim="800000"/>
            <a:headEnd/>
            <a:tailEnd/>
          </a:ln>
          <a:effectLst/>
        </p:spPr>
        <p:txBody>
          <a:bodyPr wrap="none" anchor="ctr"/>
          <a:lstStyle/>
          <a:p>
            <a:endParaRPr lang="en-GB"/>
          </a:p>
        </p:txBody>
      </p:sp>
      <p:sp>
        <p:nvSpPr>
          <p:cNvPr id="15383" name="AutoShape 23"/>
          <p:cNvSpPr>
            <a:spLocks noChangeArrowheads="1"/>
          </p:cNvSpPr>
          <p:nvPr/>
        </p:nvSpPr>
        <p:spPr bwMode="auto">
          <a:xfrm rot="1867753">
            <a:off x="3733800" y="3124200"/>
            <a:ext cx="457200" cy="1066800"/>
          </a:xfrm>
          <a:prstGeom prst="upDownArrow">
            <a:avLst>
              <a:gd name="adj1" fmla="val 50000"/>
              <a:gd name="adj2" fmla="val 46667"/>
            </a:avLst>
          </a:prstGeom>
          <a:solidFill>
            <a:schemeClr val="accent1"/>
          </a:solidFill>
          <a:ln w="9525">
            <a:solidFill>
              <a:schemeClr val="tx1"/>
            </a:solidFill>
            <a:miter lim="800000"/>
            <a:headEnd/>
            <a:tailEnd/>
          </a:ln>
          <a:effectLst/>
        </p:spPr>
        <p:txBody>
          <a:bodyPr wrap="none" anchor="ctr"/>
          <a:lstStyle/>
          <a:p>
            <a:endParaRPr lang="en-GB"/>
          </a:p>
        </p:txBody>
      </p:sp>
      <p:sp>
        <p:nvSpPr>
          <p:cNvPr id="15384" name="AutoShape 24"/>
          <p:cNvSpPr>
            <a:spLocks noChangeArrowheads="1"/>
          </p:cNvSpPr>
          <p:nvPr/>
        </p:nvSpPr>
        <p:spPr bwMode="auto">
          <a:xfrm>
            <a:off x="4191000" y="4572000"/>
            <a:ext cx="1219200" cy="304800"/>
          </a:xfrm>
          <a:prstGeom prst="leftRightArrow">
            <a:avLst>
              <a:gd name="adj1" fmla="val 50000"/>
              <a:gd name="adj2" fmla="val 80000"/>
            </a:avLst>
          </a:prstGeom>
          <a:solidFill>
            <a:schemeClr val="accent1"/>
          </a:solidFill>
          <a:ln w="9525">
            <a:solidFill>
              <a:schemeClr val="tx1"/>
            </a:solidFill>
            <a:miter lim="800000"/>
            <a:headEnd/>
            <a:tailEnd/>
          </a:ln>
          <a:effectLst/>
        </p:spPr>
        <p:txBody>
          <a:bodyPr wrap="none" anchor="ctr"/>
          <a:lstStyle/>
          <a:p>
            <a:endParaRPr lang="en-GB"/>
          </a:p>
        </p:txBody>
      </p:sp>
      <p:sp>
        <p:nvSpPr>
          <p:cNvPr id="15385" name="Text Box 25"/>
          <p:cNvSpPr txBox="1">
            <a:spLocks noChangeArrowheads="1"/>
          </p:cNvSpPr>
          <p:nvPr/>
        </p:nvSpPr>
        <p:spPr bwMode="auto">
          <a:xfrm>
            <a:off x="5486400" y="2971800"/>
            <a:ext cx="1981200" cy="396875"/>
          </a:xfrm>
          <a:prstGeom prst="rect">
            <a:avLst/>
          </a:prstGeom>
          <a:noFill/>
          <a:ln w="9525">
            <a:noFill/>
            <a:miter lim="800000"/>
            <a:headEnd/>
            <a:tailEnd/>
          </a:ln>
          <a:effectLst/>
        </p:spPr>
        <p:txBody>
          <a:bodyPr>
            <a:spAutoFit/>
          </a:bodyPr>
          <a:lstStyle/>
          <a:p>
            <a:pPr eaLnBrk="0" hangingPunct="0">
              <a:spcBef>
                <a:spcPct val="50000"/>
              </a:spcBef>
            </a:pPr>
            <a:r>
              <a:rPr lang="en-GB" sz="2000"/>
              <a:t>Diagnostics</a:t>
            </a:r>
            <a:endParaRPr lang="en-GB" sz="2400">
              <a:latin typeface="Times New Roman" pitchFamily="18" charset="0"/>
            </a:endParaRPr>
          </a:p>
        </p:txBody>
      </p:sp>
      <p:sp>
        <p:nvSpPr>
          <p:cNvPr id="15386" name="Text Box 26"/>
          <p:cNvSpPr txBox="1">
            <a:spLocks noChangeArrowheads="1"/>
          </p:cNvSpPr>
          <p:nvPr/>
        </p:nvSpPr>
        <p:spPr bwMode="auto">
          <a:xfrm>
            <a:off x="3200400" y="4800600"/>
            <a:ext cx="1143000" cy="396875"/>
          </a:xfrm>
          <a:prstGeom prst="rect">
            <a:avLst/>
          </a:prstGeom>
          <a:noFill/>
          <a:ln w="9525">
            <a:noFill/>
            <a:miter lim="800000"/>
            <a:headEnd/>
            <a:tailEnd/>
          </a:ln>
          <a:effectLst/>
        </p:spPr>
        <p:txBody>
          <a:bodyPr>
            <a:spAutoFit/>
          </a:bodyPr>
          <a:lstStyle/>
          <a:p>
            <a:pPr eaLnBrk="0" hangingPunct="0">
              <a:spcBef>
                <a:spcPct val="50000"/>
              </a:spcBef>
            </a:pPr>
            <a:r>
              <a:rPr lang="en-GB" sz="2000"/>
              <a:t>Sorting</a:t>
            </a:r>
            <a:endParaRPr lang="en-GB" sz="2400">
              <a:latin typeface="Times New Roman" pitchFamily="18" charset="0"/>
            </a:endParaRPr>
          </a:p>
        </p:txBody>
      </p:sp>
      <p:pic>
        <p:nvPicPr>
          <p:cNvPr id="15387" name="Picture 27" descr="fatnotessmall"/>
          <p:cNvPicPr>
            <a:picLocks noChangeAspect="1" noChangeArrowheads="1"/>
          </p:cNvPicPr>
          <p:nvPr/>
        </p:nvPicPr>
        <p:blipFill>
          <a:blip r:embed="rId6" cstate="print"/>
          <a:srcRect l="5000" t="38016" r="32460" b="11499"/>
          <a:stretch>
            <a:fillRect/>
          </a:stretch>
        </p:blipFill>
        <p:spPr bwMode="auto">
          <a:xfrm>
            <a:off x="7164388" y="4437063"/>
            <a:ext cx="1150937" cy="936625"/>
          </a:xfrm>
          <a:prstGeom prst="rect">
            <a:avLst/>
          </a:prstGeom>
          <a:noFill/>
        </p:spPr>
      </p:pic>
      <p:sp>
        <p:nvSpPr>
          <p:cNvPr id="15388" name="AutoShape 28"/>
          <p:cNvSpPr>
            <a:spLocks noChangeArrowheads="1"/>
          </p:cNvSpPr>
          <p:nvPr/>
        </p:nvSpPr>
        <p:spPr bwMode="auto">
          <a:xfrm rot="2186942">
            <a:off x="4500563" y="4797425"/>
            <a:ext cx="2735262" cy="223838"/>
          </a:xfrm>
          <a:prstGeom prst="leftRightArrow">
            <a:avLst>
              <a:gd name="adj1" fmla="val 50000"/>
              <a:gd name="adj2" fmla="val 244397"/>
            </a:avLst>
          </a:prstGeom>
          <a:noFill/>
          <a:ln w="9525">
            <a:solidFill>
              <a:schemeClr val="tx1"/>
            </a:solidFill>
            <a:miter lim="800000"/>
            <a:headEnd/>
            <a:tailEnd/>
          </a:ln>
          <a:effectLst/>
        </p:spPr>
        <p:txBody>
          <a:bodyPr wrap="none" anchor="ctr"/>
          <a:lstStyle/>
          <a:p>
            <a:endParaRPr lang="en-GB"/>
          </a:p>
        </p:txBody>
      </p:sp>
      <p:pic>
        <p:nvPicPr>
          <p:cNvPr id="15389" name="Picture 29" descr="doctor_patient"/>
          <p:cNvPicPr>
            <a:picLocks noChangeAspect="1" noChangeArrowheads="1"/>
          </p:cNvPicPr>
          <p:nvPr/>
        </p:nvPicPr>
        <p:blipFill>
          <a:blip r:embed="rId7" cstate="print"/>
          <a:srcRect/>
          <a:stretch>
            <a:fillRect/>
          </a:stretch>
        </p:blipFill>
        <p:spPr bwMode="auto">
          <a:xfrm>
            <a:off x="1763713" y="3068638"/>
            <a:ext cx="1079500" cy="1079500"/>
          </a:xfrm>
          <a:prstGeom prst="rect">
            <a:avLst/>
          </a:prstGeom>
          <a:noFill/>
        </p:spPr>
      </p:pic>
      <p:sp>
        <p:nvSpPr>
          <p:cNvPr id="15390" name="Text Box 30"/>
          <p:cNvSpPr txBox="1">
            <a:spLocks noChangeArrowheads="1"/>
          </p:cNvSpPr>
          <p:nvPr/>
        </p:nvSpPr>
        <p:spPr bwMode="auto">
          <a:xfrm>
            <a:off x="250825" y="260350"/>
            <a:ext cx="7561263" cy="523220"/>
          </a:xfrm>
          <a:prstGeom prst="rect">
            <a:avLst/>
          </a:prstGeom>
          <a:noFill/>
          <a:ln w="9525">
            <a:noFill/>
            <a:miter lim="800000"/>
            <a:headEnd/>
            <a:tailEnd/>
          </a:ln>
          <a:effectLst/>
        </p:spPr>
        <p:txBody>
          <a:bodyPr>
            <a:spAutoFit/>
          </a:bodyPr>
          <a:lstStyle/>
          <a:p>
            <a:pPr eaLnBrk="0" hangingPunct="0">
              <a:spcBef>
                <a:spcPct val="50000"/>
              </a:spcBef>
            </a:pPr>
            <a:r>
              <a:rPr lang="en-GB" sz="2800" dirty="0" smtClean="0"/>
              <a:t>Key Elements of Emergency Medicine</a:t>
            </a:r>
            <a:endParaRPr lang="en-GB" sz="2800" dirty="0"/>
          </a:p>
        </p:txBody>
      </p:sp>
      <p:pic>
        <p:nvPicPr>
          <p:cNvPr id="15391" name="Picture 31" descr="powerpoint slide divider"/>
          <p:cNvPicPr>
            <a:picLocks noChangeArrowheads="1"/>
          </p:cNvPicPr>
          <p:nvPr/>
        </p:nvPicPr>
        <p:blipFill>
          <a:blip r:embed="rId8" cstate="print"/>
          <a:srcRect/>
          <a:stretch>
            <a:fillRect/>
          </a:stretch>
        </p:blipFill>
        <p:spPr bwMode="auto">
          <a:xfrm>
            <a:off x="0" y="692150"/>
            <a:ext cx="8893175" cy="73025"/>
          </a:xfrm>
          <a:prstGeom prst="rect">
            <a:avLst/>
          </a:prstGeom>
          <a:noFill/>
          <a:ln w="9525">
            <a:noFill/>
            <a:miter lim="800000"/>
            <a:headEnd/>
            <a:tailEnd/>
          </a:ln>
        </p:spPr>
      </p:pic>
      <p:sp>
        <p:nvSpPr>
          <p:cNvPr id="32" name="Text Box 20"/>
          <p:cNvSpPr txBox="1">
            <a:spLocks noChangeArrowheads="1"/>
          </p:cNvSpPr>
          <p:nvPr/>
        </p:nvSpPr>
        <p:spPr bwMode="auto">
          <a:xfrm>
            <a:off x="3311352" y="1772816"/>
            <a:ext cx="5832648" cy="400110"/>
          </a:xfrm>
          <a:prstGeom prst="rect">
            <a:avLst/>
          </a:prstGeom>
          <a:noFill/>
          <a:ln w="9525">
            <a:noFill/>
            <a:miter lim="800000"/>
            <a:headEnd/>
            <a:tailEnd/>
          </a:ln>
          <a:effectLst/>
        </p:spPr>
        <p:txBody>
          <a:bodyPr wrap="square">
            <a:spAutoFit/>
          </a:bodyPr>
          <a:lstStyle/>
          <a:p>
            <a:pPr eaLnBrk="0" hangingPunct="0"/>
            <a:r>
              <a:rPr lang="en-GB" sz="2000" dirty="0" smtClean="0"/>
              <a:t> 		</a:t>
            </a:r>
            <a:endParaRPr lang="en-GB" sz="2000"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p:cNvPicPr>
            <a:picLocks noChangeAspect="1" noChangeArrowheads="1"/>
          </p:cNvPicPr>
          <p:nvPr/>
        </p:nvPicPr>
        <p:blipFill>
          <a:blip r:embed="rId3" cstate="print"/>
          <a:srcRect/>
          <a:stretch>
            <a:fillRect/>
          </a:stretch>
        </p:blipFill>
        <p:spPr bwMode="auto">
          <a:xfrm>
            <a:off x="6083300" y="3357563"/>
            <a:ext cx="863600" cy="1008062"/>
          </a:xfrm>
          <a:prstGeom prst="rect">
            <a:avLst/>
          </a:prstGeom>
          <a:noFill/>
          <a:ln w="9525">
            <a:noFill/>
            <a:round/>
            <a:headEnd/>
            <a:tailEnd/>
          </a:ln>
        </p:spPr>
      </p:pic>
      <p:sp>
        <p:nvSpPr>
          <p:cNvPr id="59396" name="Oval 4"/>
          <p:cNvSpPr>
            <a:spLocks noChangeArrowheads="1"/>
          </p:cNvSpPr>
          <p:nvPr/>
        </p:nvSpPr>
        <p:spPr bwMode="auto">
          <a:xfrm>
            <a:off x="1908175" y="1125538"/>
            <a:ext cx="5105400" cy="4679950"/>
          </a:xfrm>
          <a:prstGeom prst="ellipse">
            <a:avLst/>
          </a:prstGeom>
          <a:noFill/>
          <a:ln w="19080">
            <a:solidFill>
              <a:srgbClr val="000000"/>
            </a:solidFill>
            <a:miter lim="800000"/>
            <a:headEnd/>
            <a:tailEnd/>
          </a:ln>
        </p:spPr>
        <p:txBody>
          <a:bodyPr wrap="none" anchor="ctr"/>
          <a:lstStyle/>
          <a:p>
            <a:endParaRPr lang="en-US"/>
          </a:p>
        </p:txBody>
      </p:sp>
      <p:sp>
        <p:nvSpPr>
          <p:cNvPr id="59397" name="Oval 5"/>
          <p:cNvSpPr>
            <a:spLocks noChangeArrowheads="1"/>
          </p:cNvSpPr>
          <p:nvPr/>
        </p:nvSpPr>
        <p:spPr bwMode="auto">
          <a:xfrm>
            <a:off x="250825" y="1341438"/>
            <a:ext cx="2654300" cy="4025900"/>
          </a:xfrm>
          <a:prstGeom prst="ellipse">
            <a:avLst/>
          </a:prstGeom>
          <a:noFill/>
          <a:ln w="9360">
            <a:solidFill>
              <a:srgbClr val="000000"/>
            </a:solidFill>
            <a:miter lim="800000"/>
            <a:headEnd/>
            <a:tailEnd/>
          </a:ln>
        </p:spPr>
        <p:txBody>
          <a:bodyPr wrap="none" anchor="ctr"/>
          <a:lstStyle/>
          <a:p>
            <a:endParaRPr lang="en-US"/>
          </a:p>
        </p:txBody>
      </p:sp>
      <p:sp>
        <p:nvSpPr>
          <p:cNvPr id="59398" name="Oval 6"/>
          <p:cNvSpPr>
            <a:spLocks noChangeArrowheads="1"/>
          </p:cNvSpPr>
          <p:nvPr/>
        </p:nvSpPr>
        <p:spPr bwMode="auto">
          <a:xfrm>
            <a:off x="6011863" y="1412875"/>
            <a:ext cx="2881312" cy="4205288"/>
          </a:xfrm>
          <a:prstGeom prst="ellipse">
            <a:avLst/>
          </a:prstGeom>
          <a:noFill/>
          <a:ln w="9360">
            <a:solidFill>
              <a:srgbClr val="000000"/>
            </a:solidFill>
            <a:miter lim="800000"/>
            <a:headEnd/>
            <a:tailEnd/>
          </a:ln>
        </p:spPr>
        <p:txBody>
          <a:bodyPr wrap="none" anchor="ctr"/>
          <a:lstStyle/>
          <a:p>
            <a:endParaRPr lang="en-US"/>
          </a:p>
        </p:txBody>
      </p:sp>
      <p:sp>
        <p:nvSpPr>
          <p:cNvPr id="59399" name="Text Box 7"/>
          <p:cNvSpPr txBox="1">
            <a:spLocks noChangeArrowheads="1"/>
          </p:cNvSpPr>
          <p:nvPr/>
        </p:nvSpPr>
        <p:spPr bwMode="auto">
          <a:xfrm>
            <a:off x="323528" y="5949280"/>
            <a:ext cx="8640763" cy="420688"/>
          </a:xfrm>
          <a:prstGeom prst="rect">
            <a:avLst/>
          </a:prstGeom>
          <a:noFill/>
          <a:ln w="9525">
            <a:noFill/>
            <a:round/>
            <a:headEnd/>
            <a:tailEnd/>
          </a:ln>
        </p:spPr>
        <p:txBody>
          <a:bodyPr lIns="81720" tIns="42480" rIns="81720" bIns="42480">
            <a:spAutoFit/>
          </a:bodyPr>
          <a:lstStyle/>
          <a:p>
            <a:pPr algn="r" eaLnBrk="0" hangingPunct="0">
              <a:buFont typeface="Arial Unicode MS" pitchFamily="34" charset="-128"/>
              <a:buNone/>
              <a:tabLst>
                <a:tab pos="0" algn="l"/>
                <a:tab pos="827088" algn="l"/>
                <a:tab pos="1657350" algn="l"/>
                <a:tab pos="2486025" algn="l"/>
                <a:tab pos="3316288" algn="l"/>
                <a:tab pos="4144963" algn="l"/>
                <a:tab pos="4975225" algn="l"/>
                <a:tab pos="5803900" algn="l"/>
                <a:tab pos="6634163" algn="l"/>
                <a:tab pos="7462838" algn="l"/>
                <a:tab pos="8293100" algn="l"/>
                <a:tab pos="9121775" algn="l"/>
                <a:tab pos="9367838" algn="l"/>
                <a:tab pos="9775825" algn="l"/>
                <a:tab pos="9777413" algn="l"/>
                <a:tab pos="9790113" algn="l"/>
                <a:tab pos="10198100" algn="l"/>
                <a:tab pos="10606088" algn="l"/>
              </a:tabLst>
            </a:pPr>
            <a:r>
              <a:rPr lang="en-GB" sz="2200" dirty="0">
                <a:solidFill>
                  <a:srgbClr val="000000"/>
                </a:solidFill>
                <a:latin typeface="Arial Unicode MS" pitchFamily="34" charset="-128"/>
              </a:rPr>
              <a:t>						           Archetypes (Bricks</a:t>
            </a:r>
            <a:r>
              <a:rPr lang="en-GB" sz="2200" dirty="0" smtClean="0">
                <a:solidFill>
                  <a:srgbClr val="000000"/>
                </a:solidFill>
                <a:latin typeface="Arial Unicode MS" pitchFamily="34" charset="-128"/>
              </a:rPr>
              <a:t>)</a:t>
            </a:r>
            <a:endParaRPr lang="en-GB" sz="2200" dirty="0">
              <a:solidFill>
                <a:srgbClr val="000000"/>
              </a:solidFill>
              <a:latin typeface="Arial Unicode MS" pitchFamily="34" charset="-128"/>
            </a:endParaRPr>
          </a:p>
        </p:txBody>
      </p:sp>
      <p:sp>
        <p:nvSpPr>
          <p:cNvPr id="59400" name="Text Box 8"/>
          <p:cNvSpPr txBox="1">
            <a:spLocks noChangeArrowheads="1"/>
          </p:cNvSpPr>
          <p:nvPr/>
        </p:nvSpPr>
        <p:spPr bwMode="auto">
          <a:xfrm>
            <a:off x="503238" y="908050"/>
            <a:ext cx="8640762" cy="420688"/>
          </a:xfrm>
          <a:prstGeom prst="rect">
            <a:avLst/>
          </a:prstGeom>
          <a:noFill/>
          <a:ln w="9525">
            <a:noFill/>
            <a:round/>
            <a:headEnd/>
            <a:tailEnd/>
          </a:ln>
        </p:spPr>
        <p:txBody>
          <a:bodyPr lIns="81720" tIns="42480" rIns="81720" bIns="42480">
            <a:spAutoFit/>
          </a:bodyPr>
          <a:lstStyle/>
          <a:p>
            <a:pPr eaLnBrk="0" hangingPunct="0">
              <a:spcBef>
                <a:spcPts val="1363"/>
              </a:spcBef>
              <a:buFont typeface="Times New Roman" pitchFamily="18" charset="0"/>
              <a:buNone/>
              <a:tabLst>
                <a:tab pos="0" algn="l"/>
                <a:tab pos="827088" algn="l"/>
                <a:tab pos="1657350" algn="l"/>
                <a:tab pos="2486025" algn="l"/>
                <a:tab pos="3316288" algn="l"/>
                <a:tab pos="4144963" algn="l"/>
                <a:tab pos="4975225" algn="l"/>
                <a:tab pos="5803900" algn="l"/>
                <a:tab pos="6634163" algn="l"/>
                <a:tab pos="7462838" algn="l"/>
                <a:tab pos="8293100" algn="l"/>
                <a:tab pos="9121775" algn="l"/>
                <a:tab pos="9367838" algn="l"/>
                <a:tab pos="9775825" algn="l"/>
                <a:tab pos="9777413" algn="l"/>
                <a:tab pos="9790113" algn="l"/>
                <a:tab pos="10198100" algn="l"/>
                <a:tab pos="10606088" algn="l"/>
              </a:tabLst>
            </a:pPr>
            <a:r>
              <a:rPr lang="en-GB" sz="2200" dirty="0">
                <a:solidFill>
                  <a:srgbClr val="000000"/>
                </a:solidFill>
                <a:latin typeface="Times New Roman" pitchFamily="18" charset="0"/>
              </a:rPr>
              <a:t> </a:t>
            </a:r>
            <a:r>
              <a:rPr lang="en-GB" sz="2200" b="1" dirty="0">
                <a:solidFill>
                  <a:srgbClr val="000000"/>
                </a:solidFill>
                <a:latin typeface="Arial Unicode MS" pitchFamily="34" charset="-128"/>
              </a:rPr>
              <a:t>						         </a:t>
            </a:r>
            <a:r>
              <a:rPr lang="en-GB" sz="2200" dirty="0">
                <a:solidFill>
                  <a:srgbClr val="000000"/>
                </a:solidFill>
                <a:latin typeface="Arial Unicode MS" pitchFamily="34" charset="-128"/>
              </a:rPr>
              <a:t>Templates (Toys)</a:t>
            </a:r>
            <a:r>
              <a:rPr lang="ar-SA" sz="2200" dirty="0">
                <a:solidFill>
                  <a:srgbClr val="000000"/>
                </a:solidFill>
                <a:latin typeface="Arial Unicode MS" pitchFamily="34" charset="-128"/>
              </a:rPr>
              <a:t>‏</a:t>
            </a:r>
            <a:endParaRPr lang="en-GB" sz="2200" dirty="0">
              <a:solidFill>
                <a:srgbClr val="000000"/>
              </a:solidFill>
              <a:latin typeface="Arial Unicode MS" pitchFamily="34" charset="-128"/>
            </a:endParaRPr>
          </a:p>
        </p:txBody>
      </p:sp>
      <p:sp>
        <p:nvSpPr>
          <p:cNvPr id="59401" name="Line 9"/>
          <p:cNvSpPr>
            <a:spLocks noChangeShapeType="1"/>
          </p:cNvSpPr>
          <p:nvPr/>
        </p:nvSpPr>
        <p:spPr bwMode="auto">
          <a:xfrm>
            <a:off x="250825" y="3284538"/>
            <a:ext cx="8567738" cy="1587"/>
          </a:xfrm>
          <a:prstGeom prst="line">
            <a:avLst/>
          </a:prstGeom>
          <a:noFill/>
          <a:ln w="9360">
            <a:solidFill>
              <a:srgbClr val="000000"/>
            </a:solidFill>
            <a:miter lim="800000"/>
            <a:headEnd/>
            <a:tailEnd/>
          </a:ln>
        </p:spPr>
        <p:txBody>
          <a:bodyPr/>
          <a:lstStyle/>
          <a:p>
            <a:endParaRPr lang="en-GB"/>
          </a:p>
        </p:txBody>
      </p:sp>
      <p:pic>
        <p:nvPicPr>
          <p:cNvPr id="59402" name="Picture 10"/>
          <p:cNvPicPr>
            <a:picLocks noChangeAspect="1" noChangeArrowheads="1"/>
          </p:cNvPicPr>
          <p:nvPr/>
        </p:nvPicPr>
        <p:blipFill>
          <a:blip r:embed="rId4" cstate="print"/>
          <a:srcRect/>
          <a:stretch>
            <a:fillRect/>
          </a:stretch>
        </p:blipFill>
        <p:spPr bwMode="auto">
          <a:xfrm>
            <a:off x="1908175" y="2708275"/>
            <a:ext cx="1079500" cy="1081088"/>
          </a:xfrm>
          <a:prstGeom prst="rect">
            <a:avLst/>
          </a:prstGeom>
          <a:noFill/>
          <a:ln w="9525">
            <a:noFill/>
            <a:round/>
            <a:headEnd/>
            <a:tailEnd/>
          </a:ln>
        </p:spPr>
      </p:pic>
      <p:pic>
        <p:nvPicPr>
          <p:cNvPr id="59403" name="Picture 11"/>
          <p:cNvPicPr>
            <a:picLocks noChangeAspect="1" noChangeArrowheads="1"/>
          </p:cNvPicPr>
          <p:nvPr/>
        </p:nvPicPr>
        <p:blipFill>
          <a:blip r:embed="rId5" cstate="print"/>
          <a:srcRect/>
          <a:stretch>
            <a:fillRect/>
          </a:stretch>
        </p:blipFill>
        <p:spPr bwMode="auto">
          <a:xfrm>
            <a:off x="7236296" y="4005064"/>
            <a:ext cx="1038225" cy="755650"/>
          </a:xfrm>
          <a:prstGeom prst="rect">
            <a:avLst/>
          </a:prstGeom>
          <a:noFill/>
          <a:ln w="9525">
            <a:noFill/>
            <a:round/>
            <a:headEnd/>
            <a:tailEnd/>
          </a:ln>
        </p:spPr>
      </p:pic>
      <p:pic>
        <p:nvPicPr>
          <p:cNvPr id="59404" name="Picture 12"/>
          <p:cNvPicPr>
            <a:picLocks noChangeAspect="1" noChangeArrowheads="1"/>
          </p:cNvPicPr>
          <p:nvPr/>
        </p:nvPicPr>
        <p:blipFill>
          <a:blip r:embed="rId6" cstate="print"/>
          <a:srcRect/>
          <a:stretch>
            <a:fillRect/>
          </a:stretch>
        </p:blipFill>
        <p:spPr bwMode="auto">
          <a:xfrm>
            <a:off x="7164288" y="1772816"/>
            <a:ext cx="1368425" cy="1071562"/>
          </a:xfrm>
          <a:prstGeom prst="rect">
            <a:avLst/>
          </a:prstGeom>
          <a:noFill/>
          <a:ln w="9525">
            <a:noFill/>
            <a:round/>
            <a:headEnd/>
            <a:tailEnd/>
          </a:ln>
        </p:spPr>
      </p:pic>
      <p:pic>
        <p:nvPicPr>
          <p:cNvPr id="59406" name="Picture 14"/>
          <p:cNvPicPr>
            <a:picLocks noChangeAspect="1" noChangeArrowheads="1"/>
          </p:cNvPicPr>
          <p:nvPr/>
        </p:nvPicPr>
        <p:blipFill>
          <a:blip r:embed="rId7" cstate="print"/>
          <a:srcRect/>
          <a:stretch>
            <a:fillRect/>
          </a:stretch>
        </p:blipFill>
        <p:spPr bwMode="auto">
          <a:xfrm>
            <a:off x="2987675" y="1341438"/>
            <a:ext cx="2952750" cy="1954212"/>
          </a:xfrm>
          <a:prstGeom prst="rect">
            <a:avLst/>
          </a:prstGeom>
          <a:noFill/>
          <a:ln w="9525">
            <a:noFill/>
            <a:round/>
            <a:headEnd/>
            <a:tailEnd/>
          </a:ln>
        </p:spPr>
      </p:pic>
      <p:pic>
        <p:nvPicPr>
          <p:cNvPr id="59407" name="Picture 15"/>
          <p:cNvPicPr>
            <a:picLocks noChangeAspect="1" noChangeArrowheads="1"/>
          </p:cNvPicPr>
          <p:nvPr/>
        </p:nvPicPr>
        <p:blipFill>
          <a:blip r:embed="rId8" cstate="print"/>
          <a:srcRect/>
          <a:stretch>
            <a:fillRect/>
          </a:stretch>
        </p:blipFill>
        <p:spPr bwMode="auto">
          <a:xfrm>
            <a:off x="684213" y="1989138"/>
            <a:ext cx="1182687" cy="885825"/>
          </a:xfrm>
          <a:prstGeom prst="rect">
            <a:avLst/>
          </a:prstGeom>
          <a:noFill/>
          <a:ln w="9525">
            <a:noFill/>
            <a:round/>
            <a:headEnd/>
            <a:tailEnd/>
          </a:ln>
        </p:spPr>
      </p:pic>
      <p:pic>
        <p:nvPicPr>
          <p:cNvPr id="59408" name="Picture 16"/>
          <p:cNvPicPr>
            <a:picLocks noChangeAspect="1" noChangeArrowheads="1"/>
          </p:cNvPicPr>
          <p:nvPr/>
        </p:nvPicPr>
        <p:blipFill>
          <a:blip r:embed="rId9" cstate="print"/>
          <a:srcRect/>
          <a:stretch>
            <a:fillRect/>
          </a:stretch>
        </p:blipFill>
        <p:spPr bwMode="auto">
          <a:xfrm>
            <a:off x="755650" y="3933825"/>
            <a:ext cx="914400" cy="884238"/>
          </a:xfrm>
          <a:prstGeom prst="rect">
            <a:avLst/>
          </a:prstGeom>
          <a:noFill/>
          <a:ln w="9525">
            <a:noFill/>
            <a:round/>
            <a:headEnd/>
            <a:tailEnd/>
          </a:ln>
        </p:spPr>
      </p:pic>
      <p:pic>
        <p:nvPicPr>
          <p:cNvPr id="59409" name="Picture 17"/>
          <p:cNvPicPr>
            <a:picLocks noChangeAspect="1" noChangeArrowheads="1"/>
          </p:cNvPicPr>
          <p:nvPr/>
        </p:nvPicPr>
        <p:blipFill>
          <a:blip r:embed="rId10" cstate="print"/>
          <a:srcRect/>
          <a:stretch>
            <a:fillRect/>
          </a:stretch>
        </p:blipFill>
        <p:spPr bwMode="auto">
          <a:xfrm>
            <a:off x="6300788" y="1916113"/>
            <a:ext cx="554037" cy="647700"/>
          </a:xfrm>
          <a:prstGeom prst="rect">
            <a:avLst/>
          </a:prstGeom>
          <a:noFill/>
          <a:ln w="9525">
            <a:noFill/>
            <a:round/>
            <a:headEnd/>
            <a:tailEnd/>
          </a:ln>
        </p:spPr>
      </p:pic>
      <p:pic>
        <p:nvPicPr>
          <p:cNvPr id="59410" name="Picture 18"/>
          <p:cNvPicPr>
            <a:picLocks noChangeAspect="1" noChangeArrowheads="1"/>
          </p:cNvPicPr>
          <p:nvPr/>
        </p:nvPicPr>
        <p:blipFill>
          <a:blip r:embed="rId10" cstate="print"/>
          <a:srcRect/>
          <a:stretch>
            <a:fillRect/>
          </a:stretch>
        </p:blipFill>
        <p:spPr bwMode="auto">
          <a:xfrm>
            <a:off x="6372225" y="2565400"/>
            <a:ext cx="554038" cy="647700"/>
          </a:xfrm>
          <a:prstGeom prst="rect">
            <a:avLst/>
          </a:prstGeom>
          <a:noFill/>
          <a:ln w="9525">
            <a:noFill/>
            <a:round/>
            <a:headEnd/>
            <a:tailEnd/>
          </a:ln>
        </p:spPr>
      </p:pic>
      <p:sp>
        <p:nvSpPr>
          <p:cNvPr id="59411" name="Rectangle 19"/>
          <p:cNvSpPr>
            <a:spLocks noGrp="1" noChangeArrowheads="1"/>
          </p:cNvSpPr>
          <p:nvPr>
            <p:ph type="title" idx="4294967295"/>
          </p:nvPr>
        </p:nvSpPr>
        <p:spPr>
          <a:xfrm>
            <a:off x="457200" y="274638"/>
            <a:ext cx="7138988" cy="777875"/>
          </a:xfrm>
        </p:spPr>
        <p:txBody>
          <a:bodyPr lIns="81720" tIns="42480" rIns="81720" bIns="42480"/>
          <a:lstStyle/>
          <a:p>
            <a:pPr algn="l"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smtClean="0"/>
              <a:t>Clinical Content: Standards</a:t>
            </a:r>
          </a:p>
        </p:txBody>
      </p:sp>
      <p:sp>
        <p:nvSpPr>
          <p:cNvPr id="59413" name="Text Box 21"/>
          <p:cNvSpPr txBox="1">
            <a:spLocks noChangeArrowheads="1"/>
          </p:cNvSpPr>
          <p:nvPr/>
        </p:nvSpPr>
        <p:spPr bwMode="auto">
          <a:xfrm>
            <a:off x="0" y="1268413"/>
            <a:ext cx="1908175" cy="360362"/>
          </a:xfrm>
          <a:prstGeom prst="rect">
            <a:avLst/>
          </a:prstGeom>
          <a:noFill/>
          <a:ln w="9525">
            <a:noFill/>
            <a:round/>
            <a:headEnd/>
            <a:tailEnd/>
          </a:ln>
        </p:spPr>
        <p:txBody>
          <a:bodyPr lIns="81720" tIns="42480" rIns="81720" bIns="42480">
            <a:spAutoFit/>
          </a:bodyPr>
          <a:lstStyle/>
          <a:p>
            <a:pPr>
              <a:spcBef>
                <a:spcPts val="1025"/>
              </a:spcBef>
              <a:buFont typeface="Arial"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00"/>
                </a:solidFill>
              </a:rPr>
              <a:t>Specific</a:t>
            </a:r>
          </a:p>
        </p:txBody>
      </p:sp>
      <p:pic>
        <p:nvPicPr>
          <p:cNvPr id="21" name="Picture 3" descr="spiral"/>
          <p:cNvPicPr>
            <a:picLocks noChangeAspect="1" noChangeArrowheads="1"/>
          </p:cNvPicPr>
          <p:nvPr/>
        </p:nvPicPr>
        <p:blipFill>
          <a:blip r:embed="rId11" cstate="print"/>
          <a:srcRect/>
          <a:stretch>
            <a:fillRect/>
          </a:stretch>
        </p:blipFill>
        <p:spPr bwMode="auto">
          <a:xfrm>
            <a:off x="3779838" y="4005263"/>
            <a:ext cx="1447800" cy="1447800"/>
          </a:xfrm>
          <a:prstGeom prst="rect">
            <a:avLst/>
          </a:prstGeom>
          <a:noFill/>
        </p:spPr>
      </p:pic>
      <p:sp>
        <p:nvSpPr>
          <p:cNvPr id="22" name="AutoShape 11"/>
          <p:cNvSpPr>
            <a:spLocks noChangeArrowheads="1"/>
          </p:cNvSpPr>
          <p:nvPr/>
        </p:nvSpPr>
        <p:spPr bwMode="auto">
          <a:xfrm rot="1867753">
            <a:off x="3779838" y="3860800"/>
            <a:ext cx="312737" cy="1066800"/>
          </a:xfrm>
          <a:prstGeom prst="upDownArrow">
            <a:avLst>
              <a:gd name="adj1" fmla="val 50000"/>
              <a:gd name="adj2" fmla="val 68223"/>
            </a:avLst>
          </a:prstGeom>
          <a:solidFill>
            <a:schemeClr val="accent1"/>
          </a:solidFill>
          <a:ln w="9525">
            <a:solidFill>
              <a:schemeClr val="tx1"/>
            </a:solidFill>
            <a:miter lim="800000"/>
            <a:headEnd/>
            <a:tailEnd/>
          </a:ln>
          <a:effectLst/>
        </p:spPr>
        <p:txBody>
          <a:bodyPr wrap="none" anchor="ctr"/>
          <a:lstStyle/>
          <a:p>
            <a:endParaRPr lang="en-GB"/>
          </a:p>
        </p:txBody>
      </p:sp>
      <p:sp>
        <p:nvSpPr>
          <p:cNvPr id="23" name="AutoShape 10"/>
          <p:cNvSpPr>
            <a:spLocks noChangeArrowheads="1"/>
          </p:cNvSpPr>
          <p:nvPr/>
        </p:nvSpPr>
        <p:spPr bwMode="auto">
          <a:xfrm rot="-1923993">
            <a:off x="5076825" y="3860800"/>
            <a:ext cx="280988" cy="1066800"/>
          </a:xfrm>
          <a:prstGeom prst="upDownArrow">
            <a:avLst>
              <a:gd name="adj1" fmla="val 50000"/>
              <a:gd name="adj2" fmla="val 75932"/>
            </a:avLst>
          </a:prstGeom>
          <a:solidFill>
            <a:schemeClr val="accent1"/>
          </a:solidFill>
          <a:ln w="9525">
            <a:solidFill>
              <a:schemeClr val="tx1"/>
            </a:solidFill>
            <a:miter lim="800000"/>
            <a:headEnd/>
            <a:tailEnd/>
          </a:ln>
          <a:effectLst/>
        </p:spPr>
        <p:txBody>
          <a:bodyPr wrap="none" anchor="ctr"/>
          <a:lstStyle/>
          <a:p>
            <a:endParaRPr lang="en-GB"/>
          </a:p>
        </p:txBody>
      </p:sp>
      <p:sp>
        <p:nvSpPr>
          <p:cNvPr id="24" name="AutoShape 12"/>
          <p:cNvSpPr>
            <a:spLocks noChangeArrowheads="1"/>
          </p:cNvSpPr>
          <p:nvPr/>
        </p:nvSpPr>
        <p:spPr bwMode="auto">
          <a:xfrm>
            <a:off x="3924300" y="5300663"/>
            <a:ext cx="1219200" cy="304800"/>
          </a:xfrm>
          <a:prstGeom prst="leftRightArrow">
            <a:avLst>
              <a:gd name="adj1" fmla="val 50000"/>
              <a:gd name="adj2" fmla="val 80000"/>
            </a:avLst>
          </a:prstGeom>
          <a:solidFill>
            <a:schemeClr val="accent1"/>
          </a:solidFill>
          <a:ln w="9525">
            <a:solidFill>
              <a:schemeClr val="tx1"/>
            </a:solidFill>
            <a:miter lim="800000"/>
            <a:headEnd/>
            <a:tailEnd/>
          </a:ln>
          <a:effectLst/>
        </p:spPr>
        <p:txBody>
          <a:bodyPr wrap="none" anchor="ctr"/>
          <a:lstStyle/>
          <a:p>
            <a:endParaRPr lang="en-GB"/>
          </a:p>
        </p:txBody>
      </p:sp>
      <p:sp>
        <p:nvSpPr>
          <p:cNvPr id="26" name="Text Box 7"/>
          <p:cNvSpPr txBox="1">
            <a:spLocks noChangeArrowheads="1"/>
          </p:cNvSpPr>
          <p:nvPr/>
        </p:nvSpPr>
        <p:spPr bwMode="auto">
          <a:xfrm>
            <a:off x="251520" y="5877273"/>
            <a:ext cx="8642350" cy="830997"/>
          </a:xfrm>
          <a:prstGeom prst="rect">
            <a:avLst/>
          </a:prstGeom>
          <a:noFill/>
          <a:ln w="9525">
            <a:noFill/>
            <a:miter lim="800000"/>
            <a:headEnd/>
            <a:tailEnd/>
          </a:ln>
          <a:effectLst/>
        </p:spPr>
        <p:txBody>
          <a:bodyPr wrap="square">
            <a:spAutoFit/>
          </a:bodyPr>
          <a:lstStyle/>
          <a:p>
            <a:pPr eaLnBrk="0" hangingPunct="0"/>
            <a:r>
              <a:rPr lang="en-GB" sz="2400" b="1" dirty="0">
                <a:latin typeface="Arial Unicode MS" pitchFamily="34" charset="-128"/>
              </a:rPr>
              <a:t>Generic</a:t>
            </a:r>
            <a:r>
              <a:rPr lang="en-GB" sz="2400" dirty="0">
                <a:latin typeface="Arial Unicode MS" pitchFamily="34" charset="-128"/>
              </a:rPr>
              <a:t>                 Generic Process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458788" y="274638"/>
            <a:ext cx="8228012" cy="1143000"/>
          </a:xfrm>
        </p:spPr>
        <p:txBody>
          <a:bodyPr/>
          <a:lstStyle/>
          <a:p>
            <a:pPr algn="l"/>
            <a:r>
              <a:rPr lang="en-GB" sz="3600" dirty="0" smtClean="0"/>
              <a:t>WHAT: Archetype</a:t>
            </a:r>
            <a:endParaRPr lang="en-GB" sz="3600" dirty="0"/>
          </a:p>
        </p:txBody>
      </p:sp>
      <p:sp>
        <p:nvSpPr>
          <p:cNvPr id="233475" name="Rectangle 3"/>
          <p:cNvSpPr>
            <a:spLocks noGrp="1" noChangeArrowheads="1"/>
          </p:cNvSpPr>
          <p:nvPr>
            <p:ph type="body" idx="1"/>
          </p:nvPr>
        </p:nvSpPr>
        <p:spPr>
          <a:xfrm>
            <a:off x="458788" y="1600201"/>
            <a:ext cx="3393132" cy="3196952"/>
          </a:xfrm>
        </p:spPr>
        <p:txBody>
          <a:bodyPr/>
          <a:lstStyle/>
          <a:p>
            <a:pPr>
              <a:lnSpc>
                <a:spcPct val="80000"/>
              </a:lnSpc>
            </a:pPr>
            <a:r>
              <a:rPr lang="en-GB" sz="2400" dirty="0" smtClean="0"/>
              <a:t>Reusable </a:t>
            </a:r>
            <a:r>
              <a:rPr lang="en-GB" sz="2400" dirty="0"/>
              <a:t>list of clinical statements</a:t>
            </a:r>
          </a:p>
          <a:p>
            <a:pPr>
              <a:lnSpc>
                <a:spcPct val="80000"/>
              </a:lnSpc>
            </a:pPr>
            <a:endParaRPr lang="en-GB" sz="2400" dirty="0"/>
          </a:p>
          <a:p>
            <a:pPr>
              <a:lnSpc>
                <a:spcPct val="80000"/>
              </a:lnSpc>
            </a:pPr>
            <a:r>
              <a:rPr lang="en-GB" sz="2400" dirty="0"/>
              <a:t>Maximal dataset</a:t>
            </a:r>
          </a:p>
          <a:p>
            <a:pPr>
              <a:lnSpc>
                <a:spcPct val="80000"/>
              </a:lnSpc>
            </a:pPr>
            <a:endParaRPr lang="en-GB" sz="2400" dirty="0"/>
          </a:p>
          <a:p>
            <a:pPr>
              <a:lnSpc>
                <a:spcPct val="80000"/>
              </a:lnSpc>
              <a:buFontTx/>
              <a:buNone/>
            </a:pPr>
            <a:endParaRPr lang="en-GB" sz="2000" dirty="0" smtClean="0"/>
          </a:p>
          <a:p>
            <a:pPr>
              <a:lnSpc>
                <a:spcPct val="80000"/>
              </a:lnSpc>
              <a:buFontTx/>
              <a:buNone/>
            </a:pPr>
            <a:endParaRPr lang="en-GB" sz="2000" dirty="0"/>
          </a:p>
          <a:p>
            <a:pPr>
              <a:lnSpc>
                <a:spcPct val="80000"/>
              </a:lnSpc>
              <a:buFontTx/>
              <a:buNone/>
            </a:pPr>
            <a:r>
              <a:rPr lang="en-GB" sz="2000" dirty="0"/>
              <a:t>e.g. </a:t>
            </a:r>
            <a:r>
              <a:rPr lang="en-GB" sz="2000" dirty="0" smtClean="0"/>
              <a:t>Pulse</a:t>
            </a:r>
            <a:r>
              <a:rPr lang="en-GB" sz="2000" dirty="0"/>
              <a:t>, BP</a:t>
            </a:r>
          </a:p>
        </p:txBody>
      </p:sp>
      <p:pic>
        <p:nvPicPr>
          <p:cNvPr id="233476" name="Picture 4"/>
          <p:cNvPicPr>
            <a:picLocks noChangeAspect="1" noChangeArrowheads="1"/>
          </p:cNvPicPr>
          <p:nvPr/>
        </p:nvPicPr>
        <p:blipFill>
          <a:blip r:embed="rId2" cstate="print"/>
          <a:srcRect b="42825"/>
          <a:stretch>
            <a:fillRect/>
          </a:stretch>
        </p:blipFill>
        <p:spPr bwMode="auto">
          <a:xfrm>
            <a:off x="3995738" y="1196975"/>
            <a:ext cx="4310062" cy="3600450"/>
          </a:xfrm>
          <a:prstGeom prst="rect">
            <a:avLst/>
          </a:prstGeom>
          <a:noFill/>
          <a:ln w="9525">
            <a:noFill/>
            <a:miter lim="800000"/>
            <a:headEnd/>
            <a:tailEnd/>
          </a:ln>
          <a:effectLst/>
        </p:spPr>
      </p:pic>
      <p:pic>
        <p:nvPicPr>
          <p:cNvPr id="233477" name="Picture 5"/>
          <p:cNvPicPr>
            <a:picLocks noChangeAspect="1" noChangeArrowheads="1"/>
          </p:cNvPicPr>
          <p:nvPr/>
        </p:nvPicPr>
        <p:blipFill>
          <a:blip r:embed="rId3" cstate="print"/>
          <a:srcRect/>
          <a:stretch>
            <a:fillRect/>
          </a:stretch>
        </p:blipFill>
        <p:spPr bwMode="auto">
          <a:xfrm>
            <a:off x="4932039" y="3429000"/>
            <a:ext cx="3980185" cy="3278188"/>
          </a:xfrm>
          <a:prstGeom prst="rect">
            <a:avLst/>
          </a:prstGeom>
          <a:noFill/>
          <a:ln w="9525">
            <a:noFill/>
            <a:miter lim="800000"/>
            <a:headEnd/>
            <a:tailEnd/>
          </a:ln>
          <a:effectLst/>
        </p:spPr>
      </p:pic>
      <p:pic>
        <p:nvPicPr>
          <p:cNvPr id="233478" name="Picture 6"/>
          <p:cNvPicPr>
            <a:picLocks noChangeAspect="1" noChangeArrowheads="1"/>
          </p:cNvPicPr>
          <p:nvPr/>
        </p:nvPicPr>
        <p:blipFill>
          <a:blip r:embed="rId4" cstate="print"/>
          <a:srcRect r="38268" b="51285"/>
          <a:stretch>
            <a:fillRect/>
          </a:stretch>
        </p:blipFill>
        <p:spPr bwMode="auto">
          <a:xfrm>
            <a:off x="5580063" y="1773238"/>
            <a:ext cx="3330575" cy="1770062"/>
          </a:xfrm>
          <a:prstGeom prst="rect">
            <a:avLst/>
          </a:prstGeom>
          <a:noFill/>
          <a:ln w="9525">
            <a:noFill/>
            <a:round/>
            <a:headEnd/>
            <a:tailEnd/>
          </a:ln>
          <a:effectLst/>
        </p:spPr>
      </p:pic>
      <p:pic>
        <p:nvPicPr>
          <p:cNvPr id="7" name="Picture 11"/>
          <p:cNvPicPr>
            <a:picLocks noChangeAspect="1" noChangeArrowheads="1"/>
          </p:cNvPicPr>
          <p:nvPr/>
        </p:nvPicPr>
        <p:blipFill>
          <a:blip r:embed="rId5" cstate="print"/>
          <a:srcRect/>
          <a:stretch>
            <a:fillRect/>
          </a:stretch>
        </p:blipFill>
        <p:spPr bwMode="auto">
          <a:xfrm>
            <a:off x="1331640" y="4869160"/>
            <a:ext cx="1728192" cy="1257828"/>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cstate="print"/>
          <a:srcRect/>
          <a:stretch>
            <a:fillRect/>
          </a:stretch>
        </p:blipFill>
        <p:spPr bwMode="auto">
          <a:xfrm>
            <a:off x="323850" y="1196752"/>
            <a:ext cx="8496300" cy="5472336"/>
          </a:xfrm>
          <a:prstGeom prst="rect">
            <a:avLst/>
          </a:prstGeom>
          <a:noFill/>
          <a:ln w="9525">
            <a:noFill/>
            <a:miter lim="800000"/>
            <a:headEnd/>
            <a:tailEnd/>
          </a:ln>
          <a:effectLst/>
        </p:spPr>
      </p:pic>
      <p:sp>
        <p:nvSpPr>
          <p:cNvPr id="234499" name="Rectangle 3"/>
          <p:cNvSpPr>
            <a:spLocks noGrp="1" noChangeArrowheads="1"/>
          </p:cNvSpPr>
          <p:nvPr>
            <p:ph type="title"/>
          </p:nvPr>
        </p:nvSpPr>
        <p:spPr>
          <a:xfrm>
            <a:off x="458788" y="274638"/>
            <a:ext cx="8228012" cy="1143000"/>
          </a:xfrm>
        </p:spPr>
        <p:txBody>
          <a:bodyPr/>
          <a:lstStyle/>
          <a:p>
            <a:pPr algn="l"/>
            <a:r>
              <a:rPr lang="en-GB" sz="3600" dirty="0" smtClean="0"/>
              <a:t>WHAT: </a:t>
            </a:r>
            <a:r>
              <a:rPr lang="en-GB" sz="3600" dirty="0"/>
              <a:t>Archetypes in Templates..</a:t>
            </a:r>
            <a:br>
              <a:rPr lang="en-GB" sz="3600" dirty="0"/>
            </a:br>
            <a:endParaRPr lang="en-GB" sz="3600" dirty="0"/>
          </a:p>
        </p:txBody>
      </p:sp>
      <p:pic>
        <p:nvPicPr>
          <p:cNvPr id="5" name="Picture 12"/>
          <p:cNvPicPr>
            <a:picLocks noChangeAspect="1" noChangeArrowheads="1"/>
          </p:cNvPicPr>
          <p:nvPr/>
        </p:nvPicPr>
        <p:blipFill>
          <a:blip r:embed="rId3" cstate="print"/>
          <a:srcRect/>
          <a:stretch>
            <a:fillRect/>
          </a:stretch>
        </p:blipFill>
        <p:spPr bwMode="auto">
          <a:xfrm>
            <a:off x="3203848" y="4725144"/>
            <a:ext cx="1944489" cy="1296144"/>
          </a:xfrm>
          <a:prstGeom prst="rect">
            <a:avLst/>
          </a:prstGeom>
          <a:noFill/>
          <a:ln w="9525">
            <a:noFill/>
            <a:round/>
            <a:headEnd/>
            <a:tailEnd/>
          </a:ln>
        </p:spPr>
      </p:pic>
      <p:pic>
        <p:nvPicPr>
          <p:cNvPr id="6" name="Picture 11"/>
          <p:cNvPicPr>
            <a:picLocks noChangeAspect="1" noChangeArrowheads="1"/>
          </p:cNvPicPr>
          <p:nvPr/>
        </p:nvPicPr>
        <p:blipFill>
          <a:blip r:embed="rId4" cstate="print"/>
          <a:srcRect/>
          <a:stretch>
            <a:fillRect/>
          </a:stretch>
        </p:blipFill>
        <p:spPr bwMode="auto">
          <a:xfrm>
            <a:off x="7164288" y="3573016"/>
            <a:ext cx="1368152" cy="995781"/>
          </a:xfrm>
          <a:prstGeom prst="rect">
            <a:avLst/>
          </a:prstGeom>
          <a:noFill/>
          <a:ln w="9525">
            <a:solidFill>
              <a:schemeClr val="tx1"/>
            </a:solidFill>
            <a:round/>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250825" y="174625"/>
            <a:ext cx="8893175" cy="6683375"/>
          </a:xfrm>
          <a:prstGeom prst="rect">
            <a:avLst/>
          </a:prstGeom>
          <a:noFill/>
          <a:ln w="9525">
            <a:noFill/>
            <a:miter lim="800000"/>
            <a:headEnd/>
            <a:tailEnd/>
          </a:ln>
        </p:spPr>
        <p:txBody>
          <a:bodyPr>
            <a:spAutoFit/>
          </a:bodyPr>
          <a:lstStyle/>
          <a:p>
            <a:r>
              <a:rPr lang="en-GB" b="1"/>
              <a:t>Test							        Requirement</a:t>
            </a:r>
          </a:p>
          <a:p>
            <a:endParaRPr lang="en-GB"/>
          </a:p>
          <a:p>
            <a:r>
              <a:rPr lang="en-GB"/>
              <a:t>								</a:t>
            </a:r>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r>
              <a:rPr lang="en-GB" b="1"/>
              <a:t>Build	</a:t>
            </a:r>
            <a:r>
              <a:rPr lang="en-GB"/>
              <a:t>							</a:t>
            </a:r>
            <a:r>
              <a:rPr lang="en-GB" b="1"/>
              <a:t>Design </a:t>
            </a:r>
          </a:p>
        </p:txBody>
      </p:sp>
      <p:pic>
        <p:nvPicPr>
          <p:cNvPr id="44035" name="Picture 3" descr="spiralSW"/>
          <p:cNvPicPr>
            <a:picLocks noChangeAspect="1" noChangeArrowheads="1"/>
          </p:cNvPicPr>
          <p:nvPr/>
        </p:nvPicPr>
        <p:blipFill>
          <a:blip r:embed="rId2" cstate="print"/>
          <a:srcRect t="12891" r="4178" b="7269"/>
          <a:stretch>
            <a:fillRect/>
          </a:stretch>
        </p:blipFill>
        <p:spPr bwMode="auto">
          <a:xfrm>
            <a:off x="2484438" y="2205038"/>
            <a:ext cx="3810000" cy="3236912"/>
          </a:xfrm>
          <a:prstGeom prst="rect">
            <a:avLst/>
          </a:prstGeom>
          <a:noFill/>
          <a:ln w="9525">
            <a:noFill/>
            <a:miter lim="800000"/>
            <a:headEnd/>
            <a:tailEnd/>
          </a:ln>
        </p:spPr>
      </p:pic>
      <p:pic>
        <p:nvPicPr>
          <p:cNvPr id="44036" name="Picture 4"/>
          <p:cNvPicPr>
            <a:picLocks noChangeAspect="1" noChangeArrowheads="1"/>
          </p:cNvPicPr>
          <p:nvPr/>
        </p:nvPicPr>
        <p:blipFill>
          <a:blip r:embed="rId3" cstate="print"/>
          <a:srcRect/>
          <a:stretch>
            <a:fillRect/>
          </a:stretch>
        </p:blipFill>
        <p:spPr bwMode="auto">
          <a:xfrm>
            <a:off x="4787900" y="620713"/>
            <a:ext cx="4064000" cy="2536825"/>
          </a:xfrm>
          <a:prstGeom prst="rect">
            <a:avLst/>
          </a:prstGeom>
          <a:noFill/>
          <a:ln w="9525">
            <a:noFill/>
            <a:miter lim="800000"/>
            <a:headEnd/>
            <a:tailEnd/>
          </a:ln>
        </p:spPr>
      </p:pic>
      <p:pic>
        <p:nvPicPr>
          <p:cNvPr id="44037" name="Picture 5"/>
          <p:cNvPicPr>
            <a:picLocks noChangeAspect="1" noChangeArrowheads="1"/>
          </p:cNvPicPr>
          <p:nvPr/>
        </p:nvPicPr>
        <p:blipFill>
          <a:blip r:embed="rId4" cstate="print"/>
          <a:srcRect/>
          <a:stretch>
            <a:fillRect/>
          </a:stretch>
        </p:blipFill>
        <p:spPr bwMode="auto">
          <a:xfrm>
            <a:off x="323850" y="3933825"/>
            <a:ext cx="3455988" cy="2416175"/>
          </a:xfrm>
          <a:prstGeom prst="rect">
            <a:avLst/>
          </a:prstGeom>
          <a:noFill/>
          <a:ln w="9525">
            <a:noFill/>
            <a:miter lim="800000"/>
            <a:headEnd/>
            <a:tailEnd/>
          </a:ln>
        </p:spPr>
      </p:pic>
      <p:pic>
        <p:nvPicPr>
          <p:cNvPr id="44038" name="Picture 6" descr="legos"/>
          <p:cNvPicPr>
            <a:picLocks noChangeAspect="1" noChangeArrowheads="1"/>
          </p:cNvPicPr>
          <p:nvPr/>
        </p:nvPicPr>
        <p:blipFill>
          <a:blip r:embed="rId5" cstate="print"/>
          <a:srcRect/>
          <a:stretch>
            <a:fillRect/>
          </a:stretch>
        </p:blipFill>
        <p:spPr bwMode="auto">
          <a:xfrm>
            <a:off x="5148263" y="4797425"/>
            <a:ext cx="1944687" cy="1522413"/>
          </a:xfrm>
          <a:prstGeom prst="rect">
            <a:avLst/>
          </a:prstGeom>
          <a:noFill/>
          <a:ln w="9525">
            <a:noFill/>
            <a:miter lim="800000"/>
            <a:headEnd/>
            <a:tailEnd/>
          </a:ln>
        </p:spPr>
      </p:pic>
      <p:pic>
        <p:nvPicPr>
          <p:cNvPr id="44039" name="Picture 7" descr="Legospecification"/>
          <p:cNvPicPr>
            <a:picLocks noChangeAspect="1" noChangeArrowheads="1"/>
          </p:cNvPicPr>
          <p:nvPr/>
        </p:nvPicPr>
        <p:blipFill>
          <a:blip r:embed="rId6" cstate="print"/>
          <a:srcRect/>
          <a:stretch>
            <a:fillRect/>
          </a:stretch>
        </p:blipFill>
        <p:spPr bwMode="auto">
          <a:xfrm>
            <a:off x="6948488" y="3789363"/>
            <a:ext cx="1223962" cy="1223962"/>
          </a:xfrm>
          <a:prstGeom prst="rect">
            <a:avLst/>
          </a:prstGeom>
          <a:noFill/>
          <a:ln w="9525">
            <a:noFill/>
            <a:miter lim="800000"/>
            <a:headEnd/>
            <a:tailEnd/>
          </a:ln>
        </p:spPr>
      </p:pic>
      <p:pic>
        <p:nvPicPr>
          <p:cNvPr id="44040" name="Picture 8" descr="3rdstagelabour_screenshot"/>
          <p:cNvPicPr>
            <a:picLocks noChangeAspect="1" noChangeArrowheads="1"/>
          </p:cNvPicPr>
          <p:nvPr/>
        </p:nvPicPr>
        <p:blipFill>
          <a:blip r:embed="rId7" cstate="print"/>
          <a:srcRect/>
          <a:stretch>
            <a:fillRect/>
          </a:stretch>
        </p:blipFill>
        <p:spPr bwMode="auto">
          <a:xfrm>
            <a:off x="323850" y="620713"/>
            <a:ext cx="3095625" cy="2351087"/>
          </a:xfrm>
          <a:prstGeom prst="rect">
            <a:avLst/>
          </a:prstGeom>
          <a:noFill/>
          <a:ln w="9525">
            <a:noFill/>
            <a:miter lim="800000"/>
            <a:headEnd/>
            <a:tailEnd/>
          </a:ln>
        </p:spPr>
      </p:pic>
      <p:sp>
        <p:nvSpPr>
          <p:cNvPr id="44041" name="Text Box 9"/>
          <p:cNvSpPr txBox="1">
            <a:spLocks noChangeArrowheads="1"/>
          </p:cNvSpPr>
          <p:nvPr/>
        </p:nvSpPr>
        <p:spPr bwMode="auto">
          <a:xfrm>
            <a:off x="1258888" y="260350"/>
            <a:ext cx="5761384" cy="523220"/>
          </a:xfrm>
          <a:prstGeom prst="rect">
            <a:avLst/>
          </a:prstGeom>
          <a:solidFill>
            <a:schemeClr val="bg1"/>
          </a:solidFill>
          <a:ln w="9525">
            <a:solidFill>
              <a:schemeClr val="tx1"/>
            </a:solidFill>
            <a:miter lim="800000"/>
            <a:headEnd/>
            <a:tailEnd/>
          </a:ln>
        </p:spPr>
        <p:txBody>
          <a:bodyPr wrap="square">
            <a:spAutoFit/>
          </a:bodyPr>
          <a:lstStyle/>
          <a:p>
            <a:pPr>
              <a:spcBef>
                <a:spcPct val="50000"/>
              </a:spcBef>
            </a:pPr>
            <a:r>
              <a:rPr lang="en-GB" sz="2800" b="1" dirty="0">
                <a:solidFill>
                  <a:schemeClr val="tx1"/>
                </a:solidFill>
              </a:rPr>
              <a:t>Generic </a:t>
            </a:r>
            <a:r>
              <a:rPr lang="en-GB" sz="2800" b="1" dirty="0" smtClean="0">
                <a:solidFill>
                  <a:schemeClr val="tx1"/>
                </a:solidFill>
              </a:rPr>
              <a:t>Medical Documentation</a:t>
            </a:r>
            <a:endParaRPr lang="en-GB" sz="2800" b="1" dirty="0">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disappointment"/>
          <p:cNvPicPr>
            <a:picLocks noChangeAspect="1" noChangeArrowheads="1"/>
          </p:cNvPicPr>
          <p:nvPr/>
        </p:nvPicPr>
        <p:blipFill>
          <a:blip r:embed="rId2" cstate="print"/>
          <a:srcRect/>
          <a:stretch>
            <a:fillRect/>
          </a:stretch>
        </p:blipFill>
        <p:spPr bwMode="auto">
          <a:xfrm>
            <a:off x="5292725" y="1196975"/>
            <a:ext cx="2735263" cy="4321175"/>
          </a:xfrm>
          <a:prstGeom prst="rect">
            <a:avLst/>
          </a:prstGeom>
          <a:noFill/>
          <a:ln w="9525">
            <a:noFill/>
            <a:miter lim="800000"/>
            <a:headEnd/>
            <a:tailEnd/>
          </a:ln>
        </p:spPr>
      </p:pic>
      <p:pic>
        <p:nvPicPr>
          <p:cNvPr id="62467" name="Picture 4" descr="key_vendor_small"/>
          <p:cNvPicPr>
            <a:picLocks noChangeAspect="1" noChangeArrowheads="1"/>
          </p:cNvPicPr>
          <p:nvPr/>
        </p:nvPicPr>
        <p:blipFill>
          <a:blip r:embed="rId3" cstate="print"/>
          <a:srcRect/>
          <a:stretch>
            <a:fillRect/>
          </a:stretch>
        </p:blipFill>
        <p:spPr bwMode="auto">
          <a:xfrm>
            <a:off x="1042988" y="908050"/>
            <a:ext cx="3744912"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descr="Last-Mile"/>
          <p:cNvPicPr>
            <a:picLocks noChangeAspect="1" noChangeArrowheads="1"/>
          </p:cNvPicPr>
          <p:nvPr/>
        </p:nvPicPr>
        <p:blipFill>
          <a:blip r:embed="rId2" cstate="print"/>
          <a:srcRect/>
          <a:stretch>
            <a:fillRect/>
          </a:stretch>
        </p:blipFill>
        <p:spPr bwMode="auto">
          <a:xfrm>
            <a:off x="4572000" y="765175"/>
            <a:ext cx="3527425" cy="5400675"/>
          </a:xfrm>
          <a:prstGeom prst="rect">
            <a:avLst/>
          </a:prstGeom>
          <a:noFill/>
          <a:ln w="9525">
            <a:noFill/>
            <a:miter lim="800000"/>
            <a:headEnd/>
            <a:tailEnd/>
          </a:ln>
        </p:spPr>
      </p:pic>
      <p:pic>
        <p:nvPicPr>
          <p:cNvPr id="63491" name="Picture 7" descr="semhealth"/>
          <p:cNvPicPr>
            <a:picLocks noChangeAspect="1" noChangeArrowheads="1"/>
          </p:cNvPicPr>
          <p:nvPr/>
        </p:nvPicPr>
        <p:blipFill>
          <a:blip r:embed="rId3" cstate="print"/>
          <a:srcRect/>
          <a:stretch>
            <a:fillRect/>
          </a:stretch>
        </p:blipFill>
        <p:spPr bwMode="auto">
          <a:xfrm>
            <a:off x="323850" y="404813"/>
            <a:ext cx="3790950" cy="5329237"/>
          </a:xfrm>
          <a:prstGeom prst="rect">
            <a:avLst/>
          </a:prstGeom>
          <a:noFill/>
          <a:ln w="9525">
            <a:noFill/>
            <a:miter lim="800000"/>
            <a:headEnd/>
            <a:tailEnd/>
          </a:ln>
        </p:spPr>
      </p:pic>
      <p:pic>
        <p:nvPicPr>
          <p:cNvPr id="63492" name="Picture 8" descr="File:Brueghel-tower-of-babel.jpg">
            <a:hlinkClick r:id="rId4"/>
          </p:cNvPr>
          <p:cNvPicPr>
            <a:picLocks noChangeAspect="1" noChangeArrowheads="1"/>
          </p:cNvPicPr>
          <p:nvPr/>
        </p:nvPicPr>
        <p:blipFill>
          <a:blip r:embed="rId5" cstate="print"/>
          <a:srcRect/>
          <a:stretch>
            <a:fillRect/>
          </a:stretch>
        </p:blipFill>
        <p:spPr bwMode="auto">
          <a:xfrm>
            <a:off x="395288" y="3500438"/>
            <a:ext cx="3744912" cy="3038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cluster-map"/>
          <p:cNvPicPr>
            <a:picLocks noChangeAspect="1" noChangeArrowheads="1"/>
          </p:cNvPicPr>
          <p:nvPr/>
        </p:nvPicPr>
        <p:blipFill>
          <a:blip r:embed="rId3" cstate="print"/>
          <a:srcRect/>
          <a:stretch>
            <a:fillRect/>
          </a:stretch>
        </p:blipFill>
        <p:spPr bwMode="auto">
          <a:xfrm>
            <a:off x="5148263" y="1844675"/>
            <a:ext cx="3333750" cy="3695700"/>
          </a:xfrm>
          <a:prstGeom prst="rect">
            <a:avLst/>
          </a:prstGeom>
          <a:noFill/>
          <a:ln w="9525">
            <a:noFill/>
            <a:miter lim="800000"/>
            <a:headEnd/>
            <a:tailEnd/>
          </a:ln>
        </p:spPr>
      </p:pic>
      <p:sp>
        <p:nvSpPr>
          <p:cNvPr id="32771" name="Title 7"/>
          <p:cNvSpPr>
            <a:spLocks noGrp="1"/>
          </p:cNvSpPr>
          <p:nvPr>
            <p:ph type="title"/>
          </p:nvPr>
        </p:nvSpPr>
        <p:spPr/>
        <p:txBody>
          <a:bodyPr/>
          <a:lstStyle/>
          <a:p>
            <a:pPr algn="l"/>
            <a:r>
              <a:rPr lang="en-GB" sz="4000" dirty="0" smtClean="0"/>
              <a:t>NHS Connecting for Health</a:t>
            </a:r>
          </a:p>
        </p:txBody>
      </p:sp>
      <p:pic>
        <p:nvPicPr>
          <p:cNvPr id="32772" name="Picture 8" descr="NHSNPfITScrappedDailyMailHeadline.png"/>
          <p:cNvPicPr>
            <a:picLocks noChangeAspect="1"/>
          </p:cNvPicPr>
          <p:nvPr/>
        </p:nvPicPr>
        <p:blipFill>
          <a:blip r:embed="rId4" cstate="print"/>
          <a:srcRect/>
          <a:stretch>
            <a:fillRect/>
          </a:stretch>
        </p:blipFill>
        <p:spPr bwMode="auto">
          <a:xfrm>
            <a:off x="539750" y="1556791"/>
            <a:ext cx="3887788" cy="45360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3" cstate="print"/>
          <a:srcRect/>
          <a:stretch>
            <a:fillRect/>
          </a:stretch>
        </p:blipFill>
        <p:spPr bwMode="auto">
          <a:xfrm>
            <a:off x="6516688" y="2197100"/>
            <a:ext cx="2236787" cy="3370263"/>
          </a:xfrm>
          <a:prstGeom prst="rect">
            <a:avLst/>
          </a:prstGeom>
          <a:noFill/>
          <a:ln w="9525">
            <a:noFill/>
            <a:round/>
            <a:headEnd/>
            <a:tailEnd/>
          </a:ln>
        </p:spPr>
      </p:pic>
      <p:sp>
        <p:nvSpPr>
          <p:cNvPr id="64515" name="TextBox 8"/>
          <p:cNvSpPr txBox="1">
            <a:spLocks noChangeArrowheads="1"/>
          </p:cNvSpPr>
          <p:nvPr/>
        </p:nvSpPr>
        <p:spPr bwMode="auto">
          <a:xfrm>
            <a:off x="6616700" y="1744663"/>
            <a:ext cx="2527300" cy="4792662"/>
          </a:xfrm>
          <a:prstGeom prst="rect">
            <a:avLst/>
          </a:prstGeom>
          <a:noFill/>
          <a:ln w="9525">
            <a:noFill/>
            <a:miter lim="800000"/>
            <a:headEnd/>
            <a:tailEnd/>
          </a:ln>
        </p:spPr>
        <p:txBody>
          <a:bodyPr lIns="82945" tIns="41473" rIns="82945" bIns="41473">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pic>
        <p:nvPicPr>
          <p:cNvPr id="64516" name="Picture 1"/>
          <p:cNvPicPr>
            <a:picLocks noChangeAspect="1" noChangeArrowheads="1"/>
          </p:cNvPicPr>
          <p:nvPr/>
        </p:nvPicPr>
        <p:blipFill>
          <a:blip r:embed="rId4" cstate="print"/>
          <a:srcRect/>
          <a:stretch>
            <a:fillRect/>
          </a:stretch>
        </p:blipFill>
        <p:spPr bwMode="auto">
          <a:xfrm>
            <a:off x="488950" y="1385888"/>
            <a:ext cx="6192838" cy="5472112"/>
          </a:xfrm>
          <a:prstGeom prst="rect">
            <a:avLst/>
          </a:prstGeom>
          <a:noFill/>
          <a:ln w="9525">
            <a:noFill/>
            <a:round/>
            <a:headEnd/>
            <a:tailEnd/>
          </a:ln>
        </p:spPr>
      </p:pic>
      <p:sp>
        <p:nvSpPr>
          <p:cNvPr id="64517" name="Text Box 2"/>
          <p:cNvSpPr txBox="1">
            <a:spLocks noChangeArrowheads="1"/>
          </p:cNvSpPr>
          <p:nvPr/>
        </p:nvSpPr>
        <p:spPr bwMode="auto">
          <a:xfrm>
            <a:off x="755650" y="274638"/>
            <a:ext cx="7775575" cy="1144587"/>
          </a:xfrm>
          <a:prstGeom prst="rect">
            <a:avLst/>
          </a:prstGeom>
          <a:noFill/>
          <a:ln w="9525">
            <a:noFill/>
            <a:round/>
            <a:headEnd/>
            <a:tailEnd/>
          </a:ln>
        </p:spPr>
        <p:txBody>
          <a:bodyPr lIns="81631" tIns="42448" rIns="81631" bIns="42448" anchor="ctr"/>
          <a:lstStyle/>
          <a:p>
            <a:pPr>
              <a:tabLst>
                <a:tab pos="0" algn="l"/>
                <a:tab pos="414338" algn="l"/>
                <a:tab pos="827088" algn="l"/>
                <a:tab pos="1243013" algn="l"/>
                <a:tab pos="1657350" algn="l"/>
                <a:tab pos="2073275" algn="l"/>
                <a:tab pos="2486025" algn="l"/>
                <a:tab pos="2901950" algn="l"/>
                <a:tab pos="3316288" algn="l"/>
                <a:tab pos="3732213" algn="l"/>
                <a:tab pos="4144963" algn="l"/>
                <a:tab pos="4560888" algn="l"/>
                <a:tab pos="4975225" algn="l"/>
                <a:tab pos="5389563" algn="l"/>
                <a:tab pos="5803900" algn="l"/>
                <a:tab pos="6219825" algn="l"/>
                <a:tab pos="6634163" algn="l"/>
                <a:tab pos="7048500" algn="l"/>
                <a:tab pos="7462838" algn="l"/>
                <a:tab pos="7878763" algn="l"/>
                <a:tab pos="8293100" algn="l"/>
              </a:tabLst>
            </a:pPr>
            <a:r>
              <a:rPr lang="en-GB" sz="4000" dirty="0">
                <a:solidFill>
                  <a:srgbClr val="000000"/>
                </a:solidFill>
              </a:rPr>
              <a:t> </a:t>
            </a:r>
            <a:r>
              <a:rPr lang="en-GB" sz="4000" dirty="0" smtClean="0">
                <a:solidFill>
                  <a:srgbClr val="000000"/>
                </a:solidFill>
              </a:rPr>
              <a:t>Change: An ecosystem view..</a:t>
            </a:r>
            <a:endParaRPr lang="en-GB" sz="4000" dirty="0">
              <a:solidFill>
                <a:srgbClr val="000000"/>
              </a:solidFill>
            </a:endParaRPr>
          </a:p>
        </p:txBody>
      </p:sp>
      <p:sp>
        <p:nvSpPr>
          <p:cNvPr id="64518" name="Text Box 3"/>
          <p:cNvSpPr txBox="1">
            <a:spLocks noChangeArrowheads="1"/>
          </p:cNvSpPr>
          <p:nvPr/>
        </p:nvSpPr>
        <p:spPr bwMode="auto">
          <a:xfrm>
            <a:off x="1914525" y="1679575"/>
            <a:ext cx="5754688" cy="1198563"/>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International 	Standards</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endParaRPr lang="en-US">
              <a:solidFill>
                <a:srgbClr val="000000"/>
              </a:solidFill>
            </a:endParaRP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t>
            </a:r>
          </a:p>
        </p:txBody>
      </p:sp>
      <p:sp>
        <p:nvSpPr>
          <p:cNvPr id="64519" name="Text Box 4"/>
          <p:cNvSpPr txBox="1">
            <a:spLocks noChangeArrowheads="1"/>
          </p:cNvSpPr>
          <p:nvPr/>
        </p:nvSpPr>
        <p:spPr bwMode="auto">
          <a:xfrm>
            <a:off x="295275" y="6151563"/>
            <a:ext cx="8553450" cy="3619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Local							Frontline Innovators</a:t>
            </a:r>
          </a:p>
        </p:txBody>
      </p:sp>
      <p:sp>
        <p:nvSpPr>
          <p:cNvPr id="64520" name="Text Box 5"/>
          <p:cNvSpPr txBox="1">
            <a:spLocks noChangeArrowheads="1"/>
          </p:cNvSpPr>
          <p:nvPr/>
        </p:nvSpPr>
        <p:spPr bwMode="auto">
          <a:xfrm>
            <a:off x="1397000" y="3105150"/>
            <a:ext cx="6337300" cy="768350"/>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National			eHealth  Bodies </a:t>
            </a:r>
          </a:p>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					&amp; Vendors</a:t>
            </a:r>
          </a:p>
        </p:txBody>
      </p:sp>
      <p:sp>
        <p:nvSpPr>
          <p:cNvPr id="64521" name="Text Box 6"/>
          <p:cNvSpPr txBox="1">
            <a:spLocks noChangeArrowheads="1"/>
          </p:cNvSpPr>
          <p:nvPr/>
        </p:nvSpPr>
        <p:spPr bwMode="auto">
          <a:xfrm>
            <a:off x="900113" y="4292600"/>
            <a:ext cx="7316787" cy="644525"/>
          </a:xfrm>
          <a:prstGeom prst="rect">
            <a:avLst/>
          </a:prstGeom>
          <a:noFill/>
          <a:ln w="9525">
            <a:noFill/>
            <a:round/>
            <a:headEnd/>
            <a:tailEnd/>
          </a:ln>
        </p:spPr>
        <p:txBody>
          <a:bodyPr lIns="81631" tIns="42448" rIns="81631" bIns="42448">
            <a:spAutoFit/>
          </a:bodyPr>
          <a:lstStyle/>
          <a:p>
            <a:pPr>
              <a:spcBef>
                <a:spcPts val="1025"/>
              </a:spcBef>
              <a:tabLst>
                <a:tab pos="0" algn="l"/>
                <a:tab pos="827088" algn="l"/>
                <a:tab pos="1657350" algn="l"/>
                <a:tab pos="2486025" algn="l"/>
                <a:tab pos="3316288" algn="l"/>
                <a:tab pos="4144963" algn="l"/>
                <a:tab pos="4975225" algn="l"/>
                <a:tab pos="5803900" algn="l"/>
                <a:tab pos="6634163" algn="l"/>
                <a:tab pos="7462838" algn="l"/>
                <a:tab pos="8293100" algn="l"/>
                <a:tab pos="9121775" algn="l"/>
                <a:tab pos="9364663" algn="l"/>
                <a:tab pos="9775825" algn="l"/>
              </a:tabLst>
            </a:pPr>
            <a:r>
              <a:rPr lang="en-US">
                <a:solidFill>
                  <a:srgbClr val="000000"/>
                </a:solidFill>
              </a:rPr>
              <a:t>Regional										</a:t>
            </a:r>
          </a:p>
        </p:txBody>
      </p:sp>
      <p:pic>
        <p:nvPicPr>
          <p:cNvPr id="64522" name="Picture 7" descr="http://www.medicaleducationleeds.com/styles/logos/ltht_logo.jpg"/>
          <p:cNvPicPr>
            <a:picLocks noChangeAspect="1" noChangeArrowheads="1"/>
          </p:cNvPicPr>
          <p:nvPr/>
        </p:nvPicPr>
        <p:blipFill>
          <a:blip r:embed="rId5" cstate="print"/>
          <a:srcRect/>
          <a:stretch>
            <a:fillRect/>
          </a:stretch>
        </p:blipFill>
        <p:spPr bwMode="auto">
          <a:xfrm>
            <a:off x="7747000" y="5049838"/>
            <a:ext cx="1166813" cy="415925"/>
          </a:xfrm>
          <a:prstGeom prst="rect">
            <a:avLst/>
          </a:prstGeom>
          <a:noFill/>
          <a:ln w="9525">
            <a:solidFill>
              <a:schemeClr val="tx1"/>
            </a:solidFill>
            <a:miter lim="800000"/>
            <a:headEnd/>
            <a:tailEnd/>
          </a:ln>
        </p:spPr>
      </p:pic>
      <p:pic>
        <p:nvPicPr>
          <p:cNvPr id="64523" name="Picture 5" descr="http://www.openehr.org/openehr/286-OE/version/default/part/ImageData/data/logo-openehr_457x165.png"/>
          <p:cNvPicPr>
            <a:picLocks noChangeAspect="1" noChangeArrowheads="1"/>
          </p:cNvPicPr>
          <p:nvPr/>
        </p:nvPicPr>
        <p:blipFill>
          <a:blip r:embed="rId6" cstate="print"/>
          <a:srcRect/>
          <a:stretch>
            <a:fillRect/>
          </a:stretch>
        </p:blipFill>
        <p:spPr bwMode="auto">
          <a:xfrm>
            <a:off x="7616825" y="1808163"/>
            <a:ext cx="1268413" cy="42386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pPr algn="l" eaLnBrk="1" hangingPunct="1"/>
            <a:r>
              <a:rPr lang="en-GB" sz="3200" dirty="0" smtClean="0"/>
              <a:t>Step 1: Documentation/Guidelines: Paper</a:t>
            </a:r>
          </a:p>
        </p:txBody>
      </p:sp>
      <p:pic>
        <p:nvPicPr>
          <p:cNvPr id="88067" name="Picture 2"/>
          <p:cNvPicPr>
            <a:picLocks noGrp="1" noChangeAspect="1" noChangeArrowheads="1"/>
          </p:cNvPicPr>
          <p:nvPr>
            <p:ph idx="1"/>
          </p:nvPr>
        </p:nvPicPr>
        <p:blipFill>
          <a:blip r:embed="rId2" cstate="print"/>
          <a:srcRect/>
          <a:stretch>
            <a:fillRect/>
          </a:stretch>
        </p:blipFill>
        <p:spPr>
          <a:xfrm>
            <a:off x="179388" y="1196975"/>
            <a:ext cx="3186112" cy="4525963"/>
          </a:xfrm>
        </p:spPr>
      </p:pic>
      <p:pic>
        <p:nvPicPr>
          <p:cNvPr id="88068" name="Picture 3"/>
          <p:cNvPicPr>
            <a:picLocks noChangeAspect="1" noChangeArrowheads="1"/>
          </p:cNvPicPr>
          <p:nvPr/>
        </p:nvPicPr>
        <p:blipFill>
          <a:blip r:embed="rId3" cstate="print"/>
          <a:srcRect l="27162" t="14447" r="25095" b="2281"/>
          <a:stretch>
            <a:fillRect/>
          </a:stretch>
        </p:blipFill>
        <p:spPr bwMode="auto">
          <a:xfrm>
            <a:off x="2771775" y="2276475"/>
            <a:ext cx="3929063" cy="3768725"/>
          </a:xfrm>
          <a:prstGeom prst="rect">
            <a:avLst/>
          </a:prstGeom>
          <a:noFill/>
          <a:ln w="9525">
            <a:noFill/>
            <a:miter lim="800000"/>
            <a:headEnd/>
            <a:tailEnd/>
          </a:ln>
        </p:spPr>
      </p:pic>
      <p:pic>
        <p:nvPicPr>
          <p:cNvPr id="88069" name="Picture 4"/>
          <p:cNvPicPr>
            <a:picLocks noChangeAspect="1" noChangeArrowheads="1"/>
          </p:cNvPicPr>
          <p:nvPr/>
        </p:nvPicPr>
        <p:blipFill>
          <a:blip r:embed="rId4" cstate="print"/>
          <a:srcRect/>
          <a:stretch>
            <a:fillRect/>
          </a:stretch>
        </p:blipFill>
        <p:spPr bwMode="auto">
          <a:xfrm>
            <a:off x="5838825" y="2205038"/>
            <a:ext cx="3305175" cy="4652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4"/>
          <p:cNvSpPr>
            <a:spLocks noGrp="1"/>
          </p:cNvSpPr>
          <p:nvPr>
            <p:ph type="title"/>
          </p:nvPr>
        </p:nvSpPr>
        <p:spPr/>
        <p:txBody>
          <a:bodyPr/>
          <a:lstStyle/>
          <a:p>
            <a:pPr algn="l" eaLnBrk="1" hangingPunct="1"/>
            <a:r>
              <a:rPr lang="en-US" sz="3600" dirty="0" smtClean="0"/>
              <a:t>Step 2</a:t>
            </a:r>
            <a:r>
              <a:rPr lang="en-US" sz="3600" smtClean="0"/>
              <a:t>: </a:t>
            </a:r>
            <a:r>
              <a:rPr lang="en-US" sz="3600" smtClean="0"/>
              <a:t>Documentation/Guidelines </a:t>
            </a:r>
            <a:r>
              <a:rPr lang="en-US" sz="3600" dirty="0" smtClean="0"/>
              <a:t>: IT</a:t>
            </a:r>
            <a:endParaRPr lang="en-GB" sz="3600" dirty="0" smtClean="0"/>
          </a:p>
        </p:txBody>
      </p:sp>
      <p:sp>
        <p:nvSpPr>
          <p:cNvPr id="387074" name="AutoShape 2" descr="data:image/jpeg;base64,/9j/4AAQSkZJRgABAQAAAQABAAD/2wCEAAkGBhQSEBUUEhQWFRUWFRcWFxcVGBcaGBYaFxUYGhcYGhUeHCYfGBojGhUUIC8gJCgqLCwsFR8yNTAqNiYrLSkBCQoKDgwOGg8PGiwlHyUtLywtKSoqLCoqLywsLCkpLCwpKSksLCwsLSwpKS0sLCwpKSwpKSksLCwsLCwsLCksLv/AABEIAMwAyQMBIgACEQEDEQH/xAAcAAABBQEBAQAAAAAAAAAAAAAAAgQFBgcBAwj/xABDEAACAQIDBQQIAwYFAgcAAAABAhEAAwQhMQUGEkFREyJhcQcjMkJSgZGhYrHwFHLB0eHxJDNTgpJDgzREY7Kz4vL/xAAZAQEBAQEBAQAAAAAAAAAAAAAAAQIDBAX/xAAqEQACAgEDAwIFBQAAAAAAAAAAAQIRAxIhMUFRYQSBEyKRocEjQtHh8P/aAAwDAQACEQMRAD8A3GiiigCiiigCiiigCiiigCiiigCia5Nedy6ACTkBmSdAOs0AsuKOKsW3630bEXOys3GWyJ9kwX6ExBIKkQugBJM8QCwm7++GMwR9W5u2v9K6WIA/CZ4k/wBuX4aEs+hRXape6fpOwuMhCewvHLs7hEE9EfRvLI+FXJWoUVRRRQBRRRQBRRRQBRRRQBRRRQBRRRQBRRRQBRRRQBRRRQBXDXaS1AJd6y70ib6SWw9lstGKye0aY4BHuggyeZBUSRnN+kHfDsFNi0fWsIYgxwAjkeTkZ+Ak5TNVfcXdlnYYq4SBrZEASeV1gZgR7GXRzHcm0Rsg8XutiLacV0QSJI1CwoYhl4eLmxLiVXMELmahmGkiOISs6EHQqdH8xWx4y6yIQULCSSV7uuRYksDbMfCQOYIkxDbV3SS8jOgKyRKcIzIIDls1nSeJSrmZJaQK6wlBrTNV5X5RykpJ3H6GX4jDK0zr161ZN3PSTi8FC3ZxFkZQx9Yo6LcOv7rA1HbZ2NcwzQ6HhMZmOGegddco9oKc8x1YK8+B+9WeJxV8ruuCxmnt1N73a30w2OWbDgsBLW2yuL5p08RI8anOKvmM2CGD2yUdTIZSQQfAjT5Ved2/S9esxbxym4sx2yAcY/eQZP5jP8JrjR0Ts2QV2o7ZG3LOKti5YuLcQ5Sp0PQjVT4GDUhUKdooooAooooAooooAooooAooooAooooAoork0AVXN8961wdkwQbrDuL0/E3gPvT/AG/t1MLZa4/kq83bkorIcJh721cYxZiFkNcuf6SmeFVnLiMEAHxJ0g1EbPTdnd58ffa9flrKtLlp9c/wTzSfa6Rw6zGlWrsEKR1AjQ/yruFwaWra27ahEUBUUaQOX3+eskzXpwDn8+hqkR2JGf8Aamr4MrnbIBg5QP5ZeajzVqcHLXP9felBv76R59KyWyOxFtLw4HXvNAIMd8KZgtBFxdZXPrC6Go7c9HKOO0wbf9tieGeiXNV8FbLxGlX25ZVtQM8/MjTzjrTHEYd1zBkxCk5nWYEsA4/CxHg1bhknjfyv26fQkoqXJi+KsPacpcVlcaqRDf8A2HiMq8TB6EfrI9K2fG4Gzil4L6BiGIETxLABnigG1kdGGcH2hrRNv+jm7ZJexxXVHICLijoV0uDxH/EV3/TycfK+3T69Dk9UfK+5VMFibuGudrhrjWn/AAmJHRhoR4EH5VpO63piRot49eybTtlB7M+LLmbf3HlWag9R4TnE9I1X8vGuXEDTzyBrjKDi6kqNxknuj6Yw+KR1DoysrCVZSCCOoI1FeoYGvmzYm3sTgW4sLcIUmWtnvW280yBPivCfOtV3U9LWHxEJiP8ADXtIYzac/hu5AHTutBEgZ1g3Zf6KQt0HSlA1CnaKKKAKKKKAKKKKAKKKKA4TTbHY9LNtrlxgqqJJP618OdOHNY3v5vS+NxAwtgFkFzgVUIPbPyYNoVHXRedANNs7VvbVxgt2hlJFse7bTRrjH9Enujma0bY2yLeFsrbt8u8S2rsdXbqxgeQAHKmm6m7C4OwVye48G88EcRAgBfwKNB/u51MTOZzA0/nWjJyI/keXlR+orrfqeVd+4qgSB0+lJKTp+v4RSvuPuKCPmOvShBHF1/of5Uv9Rl+eh866aRHTT7fryrNFPO/hA2kqdAQSCPJs+EeABEgGCRUfbw7WQQqqSTm79o0zq7qOJmblk3CdTwaVKh/1z/qKUwkZ5j8vHwPjUa2ovkru291sPjM/Zux/mW4LGeTcn85JAjOs625uniMLmw4reouLJTPmY71s+YHm1a1isEYPAYnMgZAnyER/tKt+9pTY4i4sqVVpcBUMKOE+0OIrDMOSsAWA0FdIZpQWmSuPn8GJQjJrTs/b+TFO0+XhIgx0OU9escq87uHDax5/wNavtXcO0xZsOBbZhBQ/5bCQSBkTbJ8iB0rP9u7MFi4LcOHiXtsJ4OJu4EfVxGUaSRHD7I1NY3vB+z5QWriSHO6W+GNwjpasziLZMCw3ExyEngZQWt5dARlpFbXsTeFMQoiA8AshZSVPMSMng5Ssjy0qmbnbsjCWg97K/cgHUi2rGFtTyYkqWPUeFc352vawqK5VTiGlkkkQoyNx4MmDkNCxy5GvO3udUttzSg1Kqmbgb/WMbaS2Hb9oS2vaLcHCzFRws4I7rAsDppNXGa0QVRXJrtAFFFFAFJZqGaKzn0nekEWFOGsN61vbYf8ATU+7+8R9AepFAN/STv8AAL+zYVyXY8N1k9pRxAdmvVmJzI5LGRMj33E3QGFTtrw9e6xGR7FOVsHqfeI6cIqH9G+55HDjMQO8e9YRuUz609WIJC+DFveEaCWkwMutaMi2af59f6UFs89etcH08K4D8vCgOt+jRH161z9RSh4fSqQ4R/cVyPl+VLX9Ckn9CgOfY/Y0fby0oHhn4V0L0z8DQHD4/wBKQZGv15/1+edei+H0rnl9KA4rfrT7cq5eshgZjPI6fefaA6HIcoyrj2gf19TrlVY3v3lOGti1bf1zDi4texQ5doR8R0VeZ72lZaNJjXbW+4w1x7dte14VIbjOSXTmqTmWAA78mFyHFIim+5W7zFjjsVL3GPHb4hJ72fbMOsE8I5AfIRW5W637U/a3F9Rb7oVs+0cSeFuq8UFzzPd0JjRsdiOxDXLjBLVsMztJggSqrwxyPAZ6iBIJjLSXBVYx2rtazYw/7RdWYJCLJ9a3uQJAM/ER3YmsM27tu5i7zXLhDEsDPukjIAf+muijnmalN9t7XxuIOqopYIoOaKScjE+sfIk8tBkKhMDs+5evJZsqWuXCFVQIg5/8U4cyeQE0QbLv6H937l/HLiEJWzhyZbncd0I4Z55NLeQrduA9ah90N3xgsJasAhii95hlxMTLGPMnPoBU5FUDZLkXCOtOQai8Xc4bs9I/rUmhkTQCq5Ndqub5b228BZNxzLmRbT42/go5mgIz0h7/AC4GzwpBxFwdxdeEacZHnIA5nwBrOdwN0Wxlz9rxIL2uIkBs+3fnJORQHU6McuVMN29iXtr4x7+ILG0Gm6+k/DbToYGfwrHQVstq0EVVRQFA4UCiAoGgjQAD65mqjLPbinIZ9Z5eMfb5UKuUa+etcA//AFXZ/vWgAPzFKApI1zy8a7Py/KhBUUH9Gga+P2NL+x+xoBB+3WgjrSoz6H7GuEfXp1oDhXr9aG8fqKP1FdGuWRoBJHX60MOv1pX2pttDHJZttcuNwqok856Ko5sTkB1NAMt4turhbXERxu0i0kxxNHPoijvM3IfKc32Rsq7tHEsC7Ms9pfuxrOUgcifZRYyAmlY/EXsfiuEKDcfIJJ4bKDPgnkACWuNzIKc4Oo7B2GmEsLbTPmzNq7c2Y8jOg5CstlSsBs7s7a27IC20AC6g2wIOQAIbMEyxGsmYiso9JW/Pbv2NhvVKZUjS4w0uH8CxCD3tfCrt6Tdrmzs8kGDdZba9Ss8VzxzACf8AdrCncyC3ediIGZLGdAOgMKB1rK3Nsc4TA3He3atKWuXGCovMs2eZ65kknJfnlvvo+9G9vZwLlu0vuoVnIyQaslvnBbmczA5ACo/0X7iphVF693sWyd4ZRZDT3V/FGp6yK0UCqZrudArtFFCkJtN/WH5U72TieJIPL8qjdsNF0/Kmeztt27PatdcIiJxFjoOE5/nkOZyoCZ29t61hLLXbrQq5R7zNnCjxP21rBrt7Ebbx+vCNZ92xbB+/ULqzeFL3q3kv7Xxq2rKng4itm3OQAmbjnllBLchlyz1DdbdpMDhxaXvE9665yLvHTkozULyHjVoyx9snZlvC2Us2RwIggAnMk6sx95jzNOlGc8zy5f2pIzzOY5DmPE/rKvThy6j8q0QI+tKB6fQ0n8uvOgDr9aA6o+nQ0pft41w9Tp8XIedQ2397sNg8rz+siRbt95yPFRko8WIqAnU+o5g/wpS6dRz61Dbqbypj7JvJbuW1DlB2gUFuEKSRwsREtHmpHKp1V+XjVKhHD8xSQPmK9mT5ePWkFeuR/OoURw/MfeiMuo+9Lj5eNIYZ55Hw5/18OdUMSzAAkkcMEydABzPgKzDereNsRdUW+IqG9QurHiMC6Rr2jTCLyDA8857efaxxDHD2Y4B/mvJCNBzDETFlYDOeegkSQ03Z2PbwoGNxtxVLuFss5Kr3xAuZgFSwyAaOFdeEnuxshP7l7qjCWZaDeuAcZ1CjlbU/CDBPxGegqbxWJRVYuQqL7ZPPoPuPqOtehvAxwkQRM5QF6g6RHPQxNY56Td9e3Y4XDtFpfbaT3uZB+vyBI1MDnyzpwV/fjfBsfeLTw2bc8A5ZTBnRjM58yJ6Va8b6PrVv9lxWFYuirba4Gz4gVBFxOmTCV8jqTTD0W7JsXmxJu2xcXh7FOL8YbtCOQJUqOKMgKtu7WPPC+GuH1lom0SRE8PdD8PKVCkAcjWJypUjvhg29fbct257l0doylQD1iSflJH1qyAVG7A4ewUKoXhlSB1Gv86lK1BVFHLK7m2FFFFbOZVt48UttndzCqoJPQeJrDt697XxbhEytBpVR75nJiOfgDlVr9N23m/aBhlMLAZ+pMEqvlzPlWWhf61TL8GzejDZNizaJDBsU6g3JyIXVUtk+0o5kakfhFXYiddOR6+Hl4c6+ftmbz3LYCseJRmrT37Z+JX1rTd2PSErBUxTL7Mi8g7sdLoj1ZHNhIzzirjhOSb7HCGSalpyL36MvA+/Xr/P515374QSdenxGuXsSqAHUESAM56ERyqsbf252SF3ME5DoB4eFYnLSe7DheR+CXu7a4Mzwj5GPzqE2v6RbdgEtwk9FGZ+tZ1vDvKzEAEgCctS06fz8jTvcXc18Y4xOJBGHUyoM+uI5z/pjmdWPdWspy6npl8KO0Vb+xpt3E3eyTtD3yJYAAAcQzXLkpMSdSpnXKr4X0bNisXdvXj2WHd+JVGVy6Pv2a8pmegGtWzGWuKZ15HmD1ppule7O52cngbijkONc5UDSQGnrFcozqdGcmPVj26FmsWVtItu0oVVAVUAgKByA/vT+2vT5imTZuB0j9fWpRV/vXqZ4kIC5ZfQ15FP7c6clfr1FIZf71CjQr9OnOq9vNtkoOxtH1j5EjVAQTAJ/6hABAzIE9BMxtraYsWyxjig8MkAADVmPJRz8xWcbIs3doYpgGdbI/wA14AZwSDrqrkiVgjs+zVtYqkfYlNjbDttN26QuHsg8ZK8IdkkdmVkg2rZBmJ43uMM4YHzsWjtXEjE3kY4SyxXD2T/5i4NeIc1Ed6cpy5GvbbNpsXiP2JVaxgsMqNeaOA3BoiWhzDQQCMsm96BVkysqAFCHhCIi/wDTT3UEaMYzPKOlcmzSVFU3+2q2GsixYYBrwIc5BZGXDaSR7Jygd3vLqZFUn0YbEW9iu0bvLY4LkHPjdz3BnqB3yepjyrQcds5L7I9wKUtl7kkTIFp7cp8KrcezHxcL+NVD0dXBbe6wHddwQZyBAhh95+dYlOo2dYY9UqHOC2iLG28Yk9x7iuY04mt22j6mpXaOGP7ctxWJ4rYU55DgJiByGYyqvX8GH2viG/EoJ8RZtqfuprQNnbtveIuBlVRK58U6iSOVcZ3J0j3wcccU5eUWndy1w4dSdWlj4ycj9IqVrxw9oKoUaKAB5AQPyr2r1pUqPlyduwoooqkMY9Key1uYnENE8Nq1r1MAR5AGsh4yphh863j0ir6y4o1YKT4wsD86zPD7ABUhhr1mtGHyVLEYoKBlM6eX86fbO2iR3kYj4l6wZAZedK2lsApMDiXWOnkeVI2Hc7C4uIKq3ZuAnacSqznMKxBju+19KamnaLSezNewN9cDhEF9hbOciS0Mx4jaReikx3YGtVHe7bV53tjsWt8QBtBh6xg5yIXRSeUiR4a167tftWKuNeRUHHEYm6pPZAe0LCE5t4r7J98HOpfC7HtWdooSzO6qWe7cPFcuOcuJmOkA5Afc5nk5b2+WemClJKMdkee7fovURdx3rH17H3Bz9Y0y7eAIGWc1e7jxAAgDIAAfIAAR9K42LUrkZj9fOorazu4CoYBniYHOPhB92etefLlPTjxC7+P427NDOcEjQfwmk4nGJhVRjqHXhAMFjOnh40rA2Us2yWgKFkmMgBrP5R41FWMK2Kv9tcyQAi2h5KdS3Vn1nkBFcE3dnelx0LxgMetwC5bORJMRBHUFeX8dedWCyZAqnbNEXAFGSr3j06Dxq14J5QeHSvoRlqifKnFRlSPc144m8EUk+Ucz4V7O8CTpWe78bzO7jC4cE3XhDGTKG9zwdgM/hXPIxWjFkPt7GXNoYr9msQRPfb3IU/8AxrmY99v3Qav2x9jphrS2rWSqMyYlidWbxNNN1d21wdkLk1xs7jjQkaKvRF0HWCedPNpbRS1ba5cMIntEe8eSAczmP0DUZpEZvXtqzh7Bu3iVgzaC+1xxk69AB8jpnMHPNj7y38VfuFriqnZqbkI1xgTM9mAYJYBVI0AUCTHeqm+G9b4++WP+UvsgHKATEeWcDWSzZyKnfRFu3dxOMN492xaBW50biEi0PsxPLLqalBS3JPeDeDEvGHw1m4O1hZcKbt3LIBF7tq2M4UQFGZgkirNuj6PHsp2d0wuZZ1ZZZ2XVdYUGIJ14avmE2PatZogBgieef4tfGngWpovk0ptPYomG9FwsuWtXiQTJ7RAW/wCSkflVz2dgBZtqg0A16nmad0VVFJ2iyySkqbOCu0UVo5hRRRQGbb9rOJI8F/Kq0uFgafb+1W7e9P8AEsfBdPLnUGLU5x+vma1aStmabexDPgOOZE/X+NS2zdnLat8AAgsWOQzY89NYCj/bXv2MaT9Ty1Fe5AAkZzXkyZlLZH0MGDTvI91v8KiT4eQ6eHyqu7cbjvB15R9qc4vFHlUZctEmTXFzs9Sx0PsFjmmM6nbFk3InJRVVt3+E5U+wm0SDLHKstLk3RNbXwwuoFPs8YMDnw6T1r1w1k+ypEDUnl89Sab2LpYCOtSmDVWuLakCQWIkSQOgOvlUgnJnHJLRHck8CgVF4REiSDqTJzPyin2Cv8LZaTBHMeMU3dtB1kjrA6CqvvjvILamyjHigdqyHvBW7wtL0uuM50VMzFfUSpUfJbt2S2++94sWgtsg3HB7Majp2hHNAdB7zQOtN9yd1zZBxF8E37knvGWtqeU/Gc+I+Mcqh9xd3Wv3P2zEiRl2KRkeHINB0RSDwjrn0NXba+1reFsNduGFUaDMk+6qjmxOX3OQJGGypdz0x2KW2jFmCKol3OSov6y/nWG+knfo4m52Fn/JSVA0LZd4kagmeEnksr7xmO3p3yxGJvMeMiSRCEwk6KniBEvqZqG2Xs97zpZsrx3LjQAOpzI4ug60SDY93V3au43ELYtak8Tv7qCRNwj/iANZEc6+ld3dh2sJh0sWV4URYHVurN1Y61F7i7m29n4cW171xoa7c+No5dFHIfPnVoAqkSCKIrtFChRRRQBRRRQBRRRQFE3otzim00Xl4VGqtSu83/iW8lqKZ6+flyPU0z6mGCUU0cuNlUbexXCeca+XlT3tZrxv4Sc687bZ6FsRTYmdM5pvcJJp1cwMaf1ry4eHMkfUV1juZlIbEQMq9FBynSvfCYB7h7is37qk/lVl2buZfb2kCDq5j7CTXVRZxeSK6kRZ2qtqyzMwthRmxzCzoI1YzoozMcsyKQd9RcxBuOhVQfVtJ40HLiZdc5JjLSQYEI30t4oYjs8YnZhSTaVc7fD8StHfJ5trlGWQEVYwU6fWvX6ePwXqXJ871U/jLR0NTsb6FrEXHEypW8vBMK6lgZkKSujRlHWCW2w9kttLEm5dHDh0IBAHCPhW0o5d3JjnCiq9uxu4966LaZe8xPsoo9pyvhpHP5Vs+ycIli2lq2pVQDwzmWzgknkzSMz1jrXozTjJ3FV/uh5MGOcY1OV9v75DCbRQ2mcQtpBk2QXgCiDHugDSeWmRrFPSDvq2KvRbkW1kWxpkcu0YfGw9kchl1qf8AShvuCThrJHADFwjR3EQkj3FgFj1AGQAnMUtsxJgsxI5ak5AfvEwF+tcUrPRZ7bOwiu5Riwc227NUUMz3JHZpw8wW1PKt79Hno6t4BBcZQcS1vhuGSwWSxIQnMaoCRqUmuejv0fJhLCXL6K+KaHZmAm0YjgQ+7AmSNTNXgCtMh0V2iioUKKKKAKKKKAKKKKAKKKKAoe9Vz/Et5L+VQweakd7n/wAWw8E/9tM9n7Mu3jFtJ5Fjko8z/KvmTi5TdH1cclGCbPJVAp1hMM908NteI+GnmW0qx7P3MRc7zFz8IkL9RmR51YLOGVBCgAdAAK7Q9N3OM/VL9pXcBuWut88XPgEhB5nVj9BVgtYBFACoqgdAKcAUqvXGKiqR4pTcnbEBaOGlxRFaMkTtzdyxi7JtX04l5dUPVW1U+VYrvZuLe2c/GJuYeRFzmo+G4Pdy97Qxy0r6ArzuWQQQQCCCIOhB1HkelAVHc3YQw2GWR624BcutrxOUGWefCBAjTI661B+kbe5cIhtWjF517zSSbds9PhYgkAePF0qb2hsO9hVc4Oblog/4eQGtSMzh2OonPs2gZd0g5H5/25tF7uIudpIbiPEDPGM8+JTmGGgB0AipywN+Iu0mNDHQAHPP4Rqx5kRzrY/RPuBwhcZiFIaOKwjarIg3WGhY+70GfjVf9F/o+OJcX8QhFhTIVgR2zACAJH+UuU/GT4VulpQNKpEKRYFKoooUKKKKAKKKKAKKKKAKKKKAKKKKAgsTuul3EG7clhCgJouQ59amLNkKAAAANABAFetFRJIrk3ycFdooqkCiiigCiiigCiiigOEVXNu7gYPF3Bcv2uJhqVJXjHJXj2x51ZKKA8sPh1RQqgKqgKoGQAAyAHIAV60UUAUUUUAUUUUAUUUUAUUUUAUUUUAUUUU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87076" name="AutoShape 4" descr="data:image/jpeg;base64,/9j/4AAQSkZJRgABAQAAAQABAAD/2wCEAAkGBhQSEBUUEhQWFRUWFRcWFxcVGBcaGBYaFxUYGhcYGhUeHCYfGBojGhUUIC8gJCgqLCwsFR8yNTAqNiYrLSkBCQoKDgwOGg8PGiwlHyUtLywtKSoqLCoqLywsLCkpLCwpKSksLCwsLSwpKS0sLCwpKSwpKSksLCwsLCwsLCksLv/AABEIAMwAyQMBIgACEQEDEQH/xAAcAAABBQEBAQAAAAAAAAAAAAAAAgQFBgcBAwj/xABDEAACAQIDBQQIAwYFAgcAAAABAhEAAwQhMQUGEkFREyJhcQcjMkJSgZGhYrHwFHLB0eHxJDNTgpJDgzREY7Kz4vL/xAAZAQEBAQEBAQAAAAAAAAAAAAAAAQIDBAX/xAAqEQACAgEDAwIFBQAAAAAAAAAAAQIRAxIhMUFRYQSBEyKRocEjQtHh8P/aAAwDAQACEQMRAD8A3GiiigCiiigCiiigCiiigCiiigCia5Nedy6ACTkBmSdAOs0AsuKOKsW3630bEXOys3GWyJ9kwX6ExBIKkQugBJM8QCwm7++GMwR9W5u2v9K6WIA/CZ4k/wBuX4aEs+hRXape6fpOwuMhCewvHLs7hEE9EfRvLI+FXJWoUVRRRQBRRRQBRRRQBRRRQBRRRQBRRRQBRRRQBRRRQBRRRQBXDXaS1AJd6y70ib6SWw9lstGKye0aY4BHuggyeZBUSRnN+kHfDsFNi0fWsIYgxwAjkeTkZ+Ak5TNVfcXdlnYYq4SBrZEASeV1gZgR7GXRzHcm0Rsg8XutiLacV0QSJI1CwoYhl4eLmxLiVXMELmahmGkiOISs6EHQqdH8xWx4y6yIQULCSSV7uuRYksDbMfCQOYIkxDbV3SS8jOgKyRKcIzIIDls1nSeJSrmZJaQK6wlBrTNV5X5RykpJ3H6GX4jDK0zr161ZN3PSTi8FC3ZxFkZQx9Yo6LcOv7rA1HbZ2NcwzQ6HhMZmOGegddco9oKc8x1YK8+B+9WeJxV8ruuCxmnt1N73a30w2OWbDgsBLW2yuL5p08RI8anOKvmM2CGD2yUdTIZSQQfAjT5Ved2/S9esxbxym4sx2yAcY/eQZP5jP8JrjR0Ts2QV2o7ZG3LOKti5YuLcQ5Sp0PQjVT4GDUhUKdooooAooooAooooAooooAooooAooooAoork0AVXN8961wdkwQbrDuL0/E3gPvT/AG/t1MLZa4/kq83bkorIcJh721cYxZiFkNcuf6SmeFVnLiMEAHxJ0g1EbPTdnd58ffa9flrKtLlp9c/wTzSfa6Rw6zGlWrsEKR1AjQ/yruFwaWra27ahEUBUUaQOX3+eskzXpwDn8+hqkR2JGf8Aamr4MrnbIBg5QP5ZeajzVqcHLXP9felBv76R59KyWyOxFtLw4HXvNAIMd8KZgtBFxdZXPrC6Go7c9HKOO0wbf9tieGeiXNV8FbLxGlX25ZVtQM8/MjTzjrTHEYd1zBkxCk5nWYEsA4/CxHg1bhknjfyv26fQkoqXJi+KsPacpcVlcaqRDf8A2HiMq8TB6EfrI9K2fG4Gzil4L6BiGIETxLABnigG1kdGGcH2hrRNv+jm7ZJexxXVHICLijoV0uDxH/EV3/TycfK+3T69Dk9UfK+5VMFibuGudrhrjWn/AAmJHRhoR4EH5VpO63piRot49eybTtlB7M+LLmbf3HlWag9R4TnE9I1X8vGuXEDTzyBrjKDi6kqNxknuj6Yw+KR1DoysrCVZSCCOoI1FeoYGvmzYm3sTgW4sLcIUmWtnvW280yBPivCfOtV3U9LWHxEJiP8ADXtIYzac/hu5AHTutBEgZ1g3Zf6KQt0HSlA1CnaKKKAKKKKAKKKKAKKKKA4TTbHY9LNtrlxgqqJJP618OdOHNY3v5vS+NxAwtgFkFzgVUIPbPyYNoVHXRedANNs7VvbVxgt2hlJFse7bTRrjH9Enujma0bY2yLeFsrbt8u8S2rsdXbqxgeQAHKmm6m7C4OwVye48G88EcRAgBfwKNB/u51MTOZzA0/nWjJyI/keXlR+orrfqeVd+4qgSB0+lJKTp+v4RSvuPuKCPmOvShBHF1/of5Uv9Rl+eh866aRHTT7fryrNFPO/hA2kqdAQSCPJs+EeABEgGCRUfbw7WQQqqSTm79o0zq7qOJmblk3CdTwaVKh/1z/qKUwkZ5j8vHwPjUa2ovkru291sPjM/Zux/mW4LGeTcn85JAjOs625uniMLmw4reouLJTPmY71s+YHm1a1isEYPAYnMgZAnyER/tKt+9pTY4i4sqVVpcBUMKOE+0OIrDMOSsAWA0FdIZpQWmSuPn8GJQjJrTs/b+TFO0+XhIgx0OU9escq87uHDax5/wNavtXcO0xZsOBbZhBQ/5bCQSBkTbJ8iB0rP9u7MFi4LcOHiXtsJ4OJu4EfVxGUaSRHD7I1NY3vB+z5QWriSHO6W+GNwjpasziLZMCw3ExyEngZQWt5dARlpFbXsTeFMQoiA8AshZSVPMSMng5Ssjy0qmbnbsjCWg97K/cgHUi2rGFtTyYkqWPUeFc352vawqK5VTiGlkkkQoyNx4MmDkNCxy5GvO3udUttzSg1Kqmbgb/WMbaS2Hb9oS2vaLcHCzFRws4I7rAsDppNXGa0QVRXJrtAFFFFAFJZqGaKzn0nekEWFOGsN61vbYf8ATU+7+8R9AepFAN/STv8AAL+zYVyXY8N1k9pRxAdmvVmJzI5LGRMj33E3QGFTtrw9e6xGR7FOVsHqfeI6cIqH9G+55HDjMQO8e9YRuUz609WIJC+DFveEaCWkwMutaMi2af59f6UFs89etcH08K4D8vCgOt+jRH161z9RSh4fSqQ4R/cVyPl+VLX9Ckn9CgOfY/Y0fby0oHhn4V0L0z8DQHD4/wBKQZGv15/1+edei+H0rnl9KA4rfrT7cq5eshgZjPI6fefaA6HIcoyrj2gf19TrlVY3v3lOGti1bf1zDi4texQ5doR8R0VeZ72lZaNJjXbW+4w1x7dte14VIbjOSXTmqTmWAA78mFyHFIim+5W7zFjjsVL3GPHb4hJ72fbMOsE8I5AfIRW5W637U/a3F9Rb7oVs+0cSeFuq8UFzzPd0JjRsdiOxDXLjBLVsMztJggSqrwxyPAZ6iBIJjLSXBVYx2rtazYw/7RdWYJCLJ9a3uQJAM/ER3YmsM27tu5i7zXLhDEsDPukjIAf+muijnmalN9t7XxuIOqopYIoOaKScjE+sfIk8tBkKhMDs+5evJZsqWuXCFVQIg5/8U4cyeQE0QbLv6H937l/HLiEJWzhyZbncd0I4Z55NLeQrduA9ah90N3xgsJasAhii95hlxMTLGPMnPoBU5FUDZLkXCOtOQai8Xc4bs9I/rUmhkTQCq5Ndqub5b228BZNxzLmRbT42/go5mgIz0h7/AC4GzwpBxFwdxdeEacZHnIA5nwBrOdwN0Wxlz9rxIL2uIkBs+3fnJORQHU6McuVMN29iXtr4x7+ILG0Gm6+k/DbToYGfwrHQVstq0EVVRQFA4UCiAoGgjQAD65mqjLPbinIZ9Z5eMfb5UKuUa+etcA//AFXZ/vWgAPzFKApI1zy8a7Py/KhBUUH9Gga+P2NL+x+xoBB+3WgjrSoz6H7GuEfXp1oDhXr9aG8fqKP1FdGuWRoBJHX60MOv1pX2pttDHJZttcuNwqok856Ko5sTkB1NAMt4turhbXERxu0i0kxxNHPoijvM3IfKc32Rsq7tHEsC7Ms9pfuxrOUgcifZRYyAmlY/EXsfiuEKDcfIJJ4bKDPgnkACWuNzIKc4Oo7B2GmEsLbTPmzNq7c2Y8jOg5CstlSsBs7s7a27IC20AC6g2wIOQAIbMEyxGsmYiso9JW/Pbv2NhvVKZUjS4w0uH8CxCD3tfCrt6Tdrmzs8kGDdZba9Ss8VzxzACf8AdrCncyC3ediIGZLGdAOgMKB1rK3Nsc4TA3He3atKWuXGCovMs2eZ65kknJfnlvvo+9G9vZwLlu0vuoVnIyQaslvnBbmczA5ACo/0X7iphVF693sWyd4ZRZDT3V/FGp6yK0UCqZrudArtFFCkJtN/WH5U72TieJIPL8qjdsNF0/Kmeztt27PatdcIiJxFjoOE5/nkOZyoCZ29t61hLLXbrQq5R7zNnCjxP21rBrt7Ebbx+vCNZ92xbB+/ULqzeFL3q3kv7Xxq2rKng4itm3OQAmbjnllBLchlyz1DdbdpMDhxaXvE9665yLvHTkozULyHjVoyx9snZlvC2Us2RwIggAnMk6sx95jzNOlGc8zy5f2pIzzOY5DmPE/rKvThy6j8q0QI+tKB6fQ0n8uvOgDr9aA6o+nQ0pft41w9Tp8XIedQ2397sNg8rz+siRbt95yPFRko8WIqAnU+o5g/wpS6dRz61Dbqbypj7JvJbuW1DlB2gUFuEKSRwsREtHmpHKp1V+XjVKhHD8xSQPmK9mT5ePWkFeuR/OoURw/MfeiMuo+9Lj5eNIYZ55Hw5/18OdUMSzAAkkcMEydABzPgKzDereNsRdUW+IqG9QurHiMC6Rr2jTCLyDA8857efaxxDHD2Y4B/mvJCNBzDETFlYDOeegkSQ03Z2PbwoGNxtxVLuFss5Kr3xAuZgFSwyAaOFdeEnuxshP7l7qjCWZaDeuAcZ1CjlbU/CDBPxGegqbxWJRVYuQqL7ZPPoPuPqOtehvAxwkQRM5QF6g6RHPQxNY56Td9e3Y4XDtFpfbaT3uZB+vyBI1MDnyzpwV/fjfBsfeLTw2bc8A5ZTBnRjM58yJ6Va8b6PrVv9lxWFYuirba4Gz4gVBFxOmTCV8jqTTD0W7JsXmxJu2xcXh7FOL8YbtCOQJUqOKMgKtu7WPPC+GuH1lom0SRE8PdD8PKVCkAcjWJypUjvhg29fbct257l0doylQD1iSflJH1qyAVG7A4ewUKoXhlSB1Gv86lK1BVFHLK7m2FFFFbOZVt48UttndzCqoJPQeJrDt697XxbhEytBpVR75nJiOfgDlVr9N23m/aBhlMLAZ+pMEqvlzPlWWhf61TL8GzejDZNizaJDBsU6g3JyIXVUtk+0o5kakfhFXYiddOR6+Hl4c6+ftmbz3LYCseJRmrT37Z+JX1rTd2PSErBUxTL7Mi8g7sdLoj1ZHNhIzzirjhOSb7HCGSalpyL36MvA+/Xr/P515374QSdenxGuXsSqAHUESAM56ERyqsbf252SF3ME5DoB4eFYnLSe7DheR+CXu7a4Mzwj5GPzqE2v6RbdgEtwk9FGZ+tZ1vDvKzEAEgCctS06fz8jTvcXc18Y4xOJBGHUyoM+uI5z/pjmdWPdWspy6npl8KO0Vb+xpt3E3eyTtD3yJYAAAcQzXLkpMSdSpnXKr4X0bNisXdvXj2WHd+JVGVy6Pv2a8pmegGtWzGWuKZ15HmD1ppule7O52cngbijkONc5UDSQGnrFcozqdGcmPVj26FmsWVtItu0oVVAVUAgKByA/vT+2vT5imTZuB0j9fWpRV/vXqZ4kIC5ZfQ15FP7c6clfr1FIZf71CjQr9OnOq9vNtkoOxtH1j5EjVAQTAJ/6hABAzIE9BMxtraYsWyxjig8MkAADVmPJRz8xWcbIs3doYpgGdbI/wA14AZwSDrqrkiVgjs+zVtYqkfYlNjbDttN26QuHsg8ZK8IdkkdmVkg2rZBmJ43uMM4YHzsWjtXEjE3kY4SyxXD2T/5i4NeIc1Ed6cpy5GvbbNpsXiP2JVaxgsMqNeaOA3BoiWhzDQQCMsm96BVkysqAFCHhCIi/wDTT3UEaMYzPKOlcmzSVFU3+2q2GsixYYBrwIc5BZGXDaSR7Jygd3vLqZFUn0YbEW9iu0bvLY4LkHPjdz3BnqB3yepjyrQcds5L7I9wKUtl7kkTIFp7cp8KrcezHxcL+NVD0dXBbe6wHddwQZyBAhh95+dYlOo2dYY9UqHOC2iLG28Yk9x7iuY04mt22j6mpXaOGP7ctxWJ4rYU55DgJiByGYyqvX8GH2viG/EoJ8RZtqfuprQNnbtveIuBlVRK58U6iSOVcZ3J0j3wcccU5eUWndy1w4dSdWlj4ycj9IqVrxw9oKoUaKAB5AQPyr2r1pUqPlyduwoooqkMY9Key1uYnENE8Nq1r1MAR5AGsh4yphh863j0ir6y4o1YKT4wsD86zPD7ABUhhr1mtGHyVLEYoKBlM6eX86fbO2iR3kYj4l6wZAZedK2lsApMDiXWOnkeVI2Hc7C4uIKq3ZuAnacSqznMKxBju+19KamnaLSezNewN9cDhEF9hbOciS0Mx4jaReikx3YGtVHe7bV53tjsWt8QBtBh6xg5yIXRSeUiR4a167tftWKuNeRUHHEYm6pPZAe0LCE5t4r7J98HOpfC7HtWdooSzO6qWe7cPFcuOcuJmOkA5Afc5nk5b2+WemClJKMdkee7fovURdx3rH17H3Bz9Y0y7eAIGWc1e7jxAAgDIAAfIAAR9K42LUrkZj9fOorazu4CoYBniYHOPhB92etefLlPTjxC7+P427NDOcEjQfwmk4nGJhVRjqHXhAMFjOnh40rA2Us2yWgKFkmMgBrP5R41FWMK2Kv9tcyQAi2h5KdS3Vn1nkBFcE3dnelx0LxgMetwC5bORJMRBHUFeX8dedWCyZAqnbNEXAFGSr3j06Dxq14J5QeHSvoRlqifKnFRlSPc144m8EUk+Ucz4V7O8CTpWe78bzO7jC4cE3XhDGTKG9zwdgM/hXPIxWjFkPt7GXNoYr9msQRPfb3IU/8AxrmY99v3Qav2x9jphrS2rWSqMyYlidWbxNNN1d21wdkLk1xs7jjQkaKvRF0HWCedPNpbRS1ba5cMIntEe8eSAczmP0DUZpEZvXtqzh7Bu3iVgzaC+1xxk69AB8jpnMHPNj7y38VfuFriqnZqbkI1xgTM9mAYJYBVI0AUCTHeqm+G9b4++WP+UvsgHKATEeWcDWSzZyKnfRFu3dxOMN492xaBW50biEi0PsxPLLqalBS3JPeDeDEvGHw1m4O1hZcKbt3LIBF7tq2M4UQFGZgkirNuj6PHsp2d0wuZZ1ZZZ2XVdYUGIJ14avmE2PatZogBgieef4tfGngWpovk0ptPYomG9FwsuWtXiQTJ7RAW/wCSkflVz2dgBZtqg0A16nmad0VVFJ2iyySkqbOCu0UVo5hRRRQGbb9rOJI8F/Kq0uFgafb+1W7e9P8AEsfBdPLnUGLU5x+vma1aStmabexDPgOOZE/X+NS2zdnLat8AAgsWOQzY89NYCj/bXv2MaT9Ty1Fe5AAkZzXkyZlLZH0MGDTvI91v8KiT4eQ6eHyqu7cbjvB15R9qc4vFHlUZctEmTXFzs9Sx0PsFjmmM6nbFk3InJRVVt3+E5U+wm0SDLHKstLk3RNbXwwuoFPs8YMDnw6T1r1w1k+ypEDUnl89Sab2LpYCOtSmDVWuLakCQWIkSQOgOvlUgnJnHJLRHck8CgVF4REiSDqTJzPyin2Cv8LZaTBHMeMU3dtB1kjrA6CqvvjvILamyjHigdqyHvBW7wtL0uuM50VMzFfUSpUfJbt2S2++94sWgtsg3HB7Majp2hHNAdB7zQOtN9yd1zZBxF8E37knvGWtqeU/Gc+I+Mcqh9xd3Wv3P2zEiRl2KRkeHINB0RSDwjrn0NXba+1reFsNduGFUaDMk+6qjmxOX3OQJGGypdz0x2KW2jFmCKol3OSov6y/nWG+knfo4m52Fn/JSVA0LZd4kagmeEnksr7xmO3p3yxGJvMeMiSRCEwk6KniBEvqZqG2Xs97zpZsrx3LjQAOpzI4ug60SDY93V3au43ELYtak8Tv7qCRNwj/iANZEc6+ld3dh2sJh0sWV4URYHVurN1Y61F7i7m29n4cW171xoa7c+No5dFHIfPnVoAqkSCKIrtFChRRRQBRRRQBRRRQFE3otzim00Xl4VGqtSu83/iW8lqKZ6+flyPU0z6mGCUU0cuNlUbexXCeca+XlT3tZrxv4Sc687bZ6FsRTYmdM5pvcJJp1cwMaf1ry4eHMkfUV1juZlIbEQMq9FBynSvfCYB7h7is37qk/lVl2buZfb2kCDq5j7CTXVRZxeSK6kRZ2qtqyzMwthRmxzCzoI1YzoozMcsyKQd9RcxBuOhVQfVtJ40HLiZdc5JjLSQYEI30t4oYjs8YnZhSTaVc7fD8StHfJ5trlGWQEVYwU6fWvX6ePwXqXJ871U/jLR0NTsb6FrEXHEypW8vBMK6lgZkKSujRlHWCW2w9kttLEm5dHDh0IBAHCPhW0o5d3JjnCiq9uxu4966LaZe8xPsoo9pyvhpHP5Vs+ycIli2lq2pVQDwzmWzgknkzSMz1jrXozTjJ3FV/uh5MGOcY1OV9v75DCbRQ2mcQtpBk2QXgCiDHugDSeWmRrFPSDvq2KvRbkW1kWxpkcu0YfGw9kchl1qf8AShvuCThrJHADFwjR3EQkj3FgFj1AGQAnMUtsxJgsxI5ak5AfvEwF+tcUrPRZ7bOwiu5Riwc227NUUMz3JHZpw8wW1PKt79Hno6t4BBcZQcS1vhuGSwWSxIQnMaoCRqUmuejv0fJhLCXL6K+KaHZmAm0YjgQ+7AmSNTNXgCtMh0V2iioUKKKKAKKKKAKKKKAKKKKAoe9Vz/Et5L+VQweakd7n/wAWw8E/9tM9n7Mu3jFtJ5Fjko8z/KvmTi5TdH1cclGCbPJVAp1hMM908NteI+GnmW0qx7P3MRc7zFz8IkL9RmR51YLOGVBCgAdAAK7Q9N3OM/VL9pXcBuWut88XPgEhB5nVj9BVgtYBFACoqgdAKcAUqvXGKiqR4pTcnbEBaOGlxRFaMkTtzdyxi7JtX04l5dUPVW1U+VYrvZuLe2c/GJuYeRFzmo+G4Pdy97Qxy0r6ArzuWQQQQCCCIOhB1HkelAVHc3YQw2GWR624BcutrxOUGWefCBAjTI661B+kbe5cIhtWjF517zSSbds9PhYgkAePF0qb2hsO9hVc4Oblog/4eQGtSMzh2OonPs2gZd0g5H5/25tF7uIudpIbiPEDPGM8+JTmGGgB0AipywN+Iu0mNDHQAHPP4Rqx5kRzrY/RPuBwhcZiFIaOKwjarIg3WGhY+70GfjVf9F/o+OJcX8QhFhTIVgR2zACAJH+UuU/GT4VulpQNKpEKRYFKoooUKKKKAKKKKAKKKKAKKKKAKKKKAgsTuul3EG7clhCgJouQ59amLNkKAAAANABAFetFRJIrk3ycFdooqkCiiigCiiigCiiigOEVXNu7gYPF3Bcv2uJhqVJXjHJXj2x51ZKKA8sPh1RQqgKqgKoGQAAyAHIAV60UUAUUUUAUUUUAUUUUAUUUUAUUUUAUUUU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87078" name="Picture 6" descr="http://www.ankota.com/Portals/55127/images/Tablet_PC.jpg"/>
          <p:cNvPicPr>
            <a:picLocks noChangeAspect="1" noChangeArrowheads="1"/>
          </p:cNvPicPr>
          <p:nvPr/>
        </p:nvPicPr>
        <p:blipFill>
          <a:blip r:embed="rId3" cstate="print"/>
          <a:srcRect/>
          <a:stretch>
            <a:fillRect/>
          </a:stretch>
        </p:blipFill>
        <p:spPr bwMode="auto">
          <a:xfrm>
            <a:off x="2987824" y="1988840"/>
            <a:ext cx="3096344" cy="3133205"/>
          </a:xfrm>
          <a:prstGeom prst="rect">
            <a:avLst/>
          </a:prstGeom>
          <a:noFill/>
        </p:spPr>
      </p:pic>
      <p:pic>
        <p:nvPicPr>
          <p:cNvPr id="90116" name="Picture 3"/>
          <p:cNvPicPr>
            <a:picLocks noChangeAspect="1" noChangeArrowheads="1"/>
          </p:cNvPicPr>
          <p:nvPr/>
        </p:nvPicPr>
        <p:blipFill>
          <a:blip r:embed="rId4" cstate="print"/>
          <a:srcRect l="11343" r="13004"/>
          <a:stretch>
            <a:fillRect/>
          </a:stretch>
        </p:blipFill>
        <p:spPr bwMode="auto">
          <a:xfrm>
            <a:off x="5724128" y="3915553"/>
            <a:ext cx="3419872" cy="2793964"/>
          </a:xfrm>
          <a:prstGeom prst="rect">
            <a:avLst/>
          </a:prstGeom>
          <a:noFill/>
          <a:ln w="9525">
            <a:noFill/>
            <a:miter lim="800000"/>
            <a:headEnd/>
            <a:tailEnd/>
          </a:ln>
        </p:spPr>
      </p:pic>
      <p:pic>
        <p:nvPicPr>
          <p:cNvPr id="387080" name="Picture 8" descr="http://bookshop.rcplondon.ac.uk/bookcover/pub225.jpg"/>
          <p:cNvPicPr>
            <a:picLocks noChangeAspect="1" noChangeArrowheads="1"/>
          </p:cNvPicPr>
          <p:nvPr/>
        </p:nvPicPr>
        <p:blipFill>
          <a:blip r:embed="rId5" cstate="print"/>
          <a:srcRect/>
          <a:stretch>
            <a:fillRect/>
          </a:stretch>
        </p:blipFill>
        <p:spPr bwMode="auto">
          <a:xfrm>
            <a:off x="251520" y="1196752"/>
            <a:ext cx="2664296" cy="3096344"/>
          </a:xfrm>
          <a:prstGeom prst="rect">
            <a:avLst/>
          </a:prstGeom>
          <a:noFill/>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3" name="Rectangle 5"/>
          <p:cNvSpPr>
            <a:spLocks noGrp="1" noChangeArrowheads="1"/>
          </p:cNvSpPr>
          <p:nvPr>
            <p:ph type="title"/>
          </p:nvPr>
        </p:nvSpPr>
        <p:spPr/>
        <p:txBody>
          <a:bodyPr/>
          <a:lstStyle/>
          <a:p>
            <a:pPr algn="l"/>
            <a:r>
              <a:rPr lang="en-GB" sz="3200" dirty="0" smtClean="0"/>
              <a:t>Step 3: Link Documentation + Guidelines</a:t>
            </a:r>
            <a:endParaRPr lang="en-GB" sz="3200" dirty="0"/>
          </a:p>
        </p:txBody>
      </p:sp>
      <p:sp>
        <p:nvSpPr>
          <p:cNvPr id="206854" name="Rectangle 6"/>
          <p:cNvSpPr>
            <a:spLocks noGrp="1" noChangeArrowheads="1"/>
          </p:cNvSpPr>
          <p:nvPr>
            <p:ph type="body" sz="half" idx="1"/>
          </p:nvPr>
        </p:nvSpPr>
        <p:spPr/>
        <p:txBody>
          <a:bodyPr/>
          <a:lstStyle/>
          <a:p>
            <a:pPr>
              <a:buFontTx/>
              <a:buNone/>
            </a:pPr>
            <a:endParaRPr lang="en-GB"/>
          </a:p>
          <a:p>
            <a:pPr>
              <a:buFontTx/>
              <a:buNone/>
            </a:pPr>
            <a:endParaRPr lang="en-GB"/>
          </a:p>
          <a:p>
            <a:pPr>
              <a:buFontTx/>
              <a:buNone/>
            </a:pPr>
            <a:endParaRPr lang="en-GB"/>
          </a:p>
        </p:txBody>
      </p:sp>
      <p:sp>
        <p:nvSpPr>
          <p:cNvPr id="206855" name="Rectangle 7"/>
          <p:cNvSpPr>
            <a:spLocks noGrp="1" noChangeArrowheads="1"/>
          </p:cNvSpPr>
          <p:nvPr>
            <p:ph type="body" sz="half" idx="2"/>
          </p:nvPr>
        </p:nvSpPr>
        <p:spPr/>
        <p:txBody>
          <a:bodyPr/>
          <a:lstStyle/>
          <a:p>
            <a:endParaRPr lang="en-US"/>
          </a:p>
        </p:txBody>
      </p:sp>
      <p:pic>
        <p:nvPicPr>
          <p:cNvPr id="206852" name="Picture 4"/>
          <p:cNvPicPr>
            <a:picLocks noChangeAspect="1" noChangeArrowheads="1"/>
          </p:cNvPicPr>
          <p:nvPr/>
        </p:nvPicPr>
        <p:blipFill>
          <a:blip r:embed="rId3" cstate="print"/>
          <a:srcRect b="39348"/>
          <a:stretch>
            <a:fillRect/>
          </a:stretch>
        </p:blipFill>
        <p:spPr bwMode="auto">
          <a:xfrm>
            <a:off x="971550" y="1557338"/>
            <a:ext cx="7902575" cy="50403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Key points</a:t>
            </a:r>
            <a:endParaRPr lang="en-GB" dirty="0"/>
          </a:p>
        </p:txBody>
      </p:sp>
      <p:sp>
        <p:nvSpPr>
          <p:cNvPr id="6" name="Content Placeholder 5"/>
          <p:cNvSpPr>
            <a:spLocks noGrp="1"/>
          </p:cNvSpPr>
          <p:nvPr>
            <p:ph idx="1"/>
          </p:nvPr>
        </p:nvSpPr>
        <p:spPr/>
        <p:txBody>
          <a:bodyPr/>
          <a:lstStyle/>
          <a:p>
            <a:r>
              <a:rPr lang="en-GB" sz="2800" dirty="0" smtClean="0"/>
              <a:t>EM  is complex system</a:t>
            </a:r>
          </a:p>
          <a:p>
            <a:pPr lvl="1"/>
            <a:r>
              <a:rPr lang="en-GB" sz="2400" dirty="0" smtClean="0"/>
              <a:t>very information intensive</a:t>
            </a:r>
          </a:p>
          <a:p>
            <a:endParaRPr lang="en-GB" sz="2800" dirty="0" smtClean="0"/>
          </a:p>
          <a:p>
            <a:r>
              <a:rPr lang="en-GB" sz="2800" dirty="0" smtClean="0"/>
              <a:t>Link Information &amp; Knowledge Management</a:t>
            </a:r>
          </a:p>
          <a:p>
            <a:pPr lvl="1"/>
            <a:r>
              <a:rPr lang="en-GB" sz="2400" dirty="0" smtClean="0"/>
              <a:t>Support our thinking</a:t>
            </a:r>
          </a:p>
          <a:p>
            <a:pPr lvl="1"/>
            <a:endParaRPr lang="en-GB" sz="2400" dirty="0"/>
          </a:p>
          <a:p>
            <a:r>
              <a:rPr lang="en-GB" sz="2800" dirty="0" smtClean="0"/>
              <a:t>Guideline Based Workflow Integrated EHR </a:t>
            </a:r>
          </a:p>
          <a:p>
            <a:pPr lvl="1"/>
            <a:r>
              <a:rPr lang="en-GB" sz="2400" dirty="0" smtClean="0"/>
              <a:t>Holy Grail of Informatics</a:t>
            </a:r>
          </a:p>
          <a:p>
            <a:pPr lvl="1"/>
            <a:endParaRPr lang="en-GB" sz="2400" dirty="0" smtClean="0"/>
          </a:p>
          <a:p>
            <a:r>
              <a:rPr lang="en-GB" sz="2800" dirty="0" smtClean="0"/>
              <a:t>Early Days in the Ecosystem</a:t>
            </a:r>
          </a:p>
          <a:p>
            <a:pPr lvl="1"/>
            <a:r>
              <a:rPr lang="en-GB" sz="2400" dirty="0" smtClean="0"/>
              <a:t>Simple Steps for now</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3528" y="1700808"/>
            <a:ext cx="8229600" cy="2151112"/>
          </a:xfrm>
        </p:spPr>
        <p:txBody>
          <a:bodyPr>
            <a:noAutofit/>
          </a:bodyPr>
          <a:lstStyle/>
          <a:p>
            <a:r>
              <a:rPr lang="en-GB" sz="2400" dirty="0" smtClean="0"/>
              <a:t>International EM Informatics network </a:t>
            </a:r>
            <a:br>
              <a:rPr lang="en-GB" sz="2400" dirty="0" smtClean="0"/>
            </a:br>
            <a:r>
              <a:rPr lang="en-GB" sz="2400" dirty="0"/>
              <a:t> </a:t>
            </a:r>
            <a:r>
              <a:rPr lang="en-GB" sz="2400" dirty="0" smtClean="0"/>
              <a:t>Friday June </a:t>
            </a:r>
            <a:r>
              <a:rPr lang="en-GB" sz="2400" dirty="0"/>
              <a:t>29, 2012 -</a:t>
            </a:r>
            <a:r>
              <a:rPr lang="en-GB" sz="2400" dirty="0" smtClean="0"/>
              <a:t> </a:t>
            </a:r>
            <a:r>
              <a:rPr lang="en-GB" sz="2400" dirty="0"/>
              <a:t>3:30pm to </a:t>
            </a:r>
            <a:r>
              <a:rPr lang="en-GB" sz="2400" dirty="0" smtClean="0"/>
              <a:t>5pm</a:t>
            </a:r>
            <a:br>
              <a:rPr lang="en-GB" sz="2400" dirty="0" smtClean="0"/>
            </a:br>
            <a:r>
              <a:rPr lang="en-GB" sz="2400" dirty="0" smtClean="0"/>
              <a:t> Wicklow </a:t>
            </a:r>
            <a:r>
              <a:rPr lang="en-GB" sz="2400" dirty="0"/>
              <a:t>Meeting Room 5, Level </a:t>
            </a:r>
            <a:r>
              <a:rPr lang="en-GB" sz="2400" dirty="0" smtClean="0"/>
              <a:t>2</a:t>
            </a:r>
            <a:br>
              <a:rPr lang="en-GB" sz="2400" dirty="0" smtClean="0"/>
            </a:br>
            <a:r>
              <a:rPr lang="en-GB" sz="2400" dirty="0" smtClean="0">
                <a:hlinkClick r:id="rId2"/>
              </a:rPr>
              <a:t>www.epijournal.com</a:t>
            </a:r>
            <a:endParaRPr lang="en-GB" sz="2400" dirty="0"/>
          </a:p>
        </p:txBody>
      </p:sp>
      <p:pic>
        <p:nvPicPr>
          <p:cNvPr id="1026" name="Picture 2"/>
          <p:cNvPicPr>
            <a:picLocks noGrp="1" noChangeAspect="1" noChangeArrowheads="1"/>
          </p:cNvPicPr>
          <p:nvPr>
            <p:ph idx="4294967295"/>
          </p:nvPr>
        </p:nvPicPr>
        <p:blipFill>
          <a:blip r:embed="rId3" cstate="print"/>
          <a:srcRect b="63751"/>
          <a:stretch>
            <a:fillRect/>
          </a:stretch>
        </p:blipFill>
        <p:spPr bwMode="auto">
          <a:xfrm>
            <a:off x="539552" y="332656"/>
            <a:ext cx="7661225" cy="1464046"/>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rcRect b="37402"/>
          <a:stretch>
            <a:fillRect/>
          </a:stretch>
        </p:blipFill>
        <p:spPr bwMode="auto">
          <a:xfrm>
            <a:off x="683568" y="3717032"/>
            <a:ext cx="7546975" cy="1814158"/>
          </a:xfrm>
          <a:prstGeom prst="rect">
            <a:avLst/>
          </a:prstGeom>
          <a:noFill/>
          <a:ln w="9525">
            <a:noFill/>
            <a:miter lim="800000"/>
            <a:headEnd/>
            <a:tailEnd/>
          </a:ln>
        </p:spPr>
      </p:pic>
      <p:sp>
        <p:nvSpPr>
          <p:cNvPr id="9" name="Rectangle 8"/>
          <p:cNvSpPr/>
          <p:nvPr/>
        </p:nvSpPr>
        <p:spPr>
          <a:xfrm>
            <a:off x="2267744" y="5589240"/>
            <a:ext cx="4572000" cy="1643527"/>
          </a:xfrm>
          <a:prstGeom prst="rect">
            <a:avLst/>
          </a:prstGeom>
        </p:spPr>
        <p:txBody>
          <a:bodyPr>
            <a:spAutoFit/>
          </a:bodyPr>
          <a:lstStyle/>
          <a:p>
            <a:pPr algn="ctr">
              <a:lnSpc>
                <a:spcPct val="90000"/>
              </a:lnSpc>
              <a:buFont typeface="Arial" pitchFamily="34" charset="0"/>
              <a:buNone/>
            </a:pPr>
            <a:r>
              <a:rPr lang="en-GB" sz="2800" dirty="0" smtClean="0">
                <a:solidFill>
                  <a:schemeClr val="tx1"/>
                </a:solidFill>
              </a:rPr>
              <a:t>tony.shannon@nhs.net</a:t>
            </a:r>
          </a:p>
          <a:p>
            <a:pPr algn="ctr">
              <a:lnSpc>
                <a:spcPct val="90000"/>
              </a:lnSpc>
              <a:buFont typeface="Arial" pitchFamily="34" charset="0"/>
              <a:buNone/>
            </a:pPr>
            <a:r>
              <a:rPr lang="en-GB" sz="2400" dirty="0" smtClean="0">
                <a:hlinkClick r:id="rId5"/>
              </a:rPr>
              <a:t>www.frectal.com</a:t>
            </a:r>
            <a:endParaRPr lang="en-GB" sz="2800" dirty="0" smtClean="0"/>
          </a:p>
          <a:p>
            <a:pPr algn="ctr">
              <a:lnSpc>
                <a:spcPct val="90000"/>
              </a:lnSpc>
              <a:buFont typeface="Arial" pitchFamily="34" charset="0"/>
              <a:buNone/>
            </a:pPr>
            <a:endParaRPr lang="en-GB" sz="2800" dirty="0" smtClean="0"/>
          </a:p>
          <a:p>
            <a:pPr algn="ctr">
              <a:lnSpc>
                <a:spcPct val="90000"/>
              </a:lnSpc>
              <a:buFont typeface="Arial" pitchFamily="34" charset="0"/>
              <a:buNone/>
            </a:pPr>
            <a:endParaRPr lang="en-GB" sz="2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14104</TotalTime>
  <Words>1269</Words>
  <Application>Microsoft Office PowerPoint</Application>
  <PresentationFormat>On-screen Show (4:3)</PresentationFormat>
  <Paragraphs>398</Paragraphs>
  <Slides>48</Slides>
  <Notes>17</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Default Design</vt:lpstr>
      <vt:lpstr>Slide 1</vt:lpstr>
      <vt:lpstr>Slide 2</vt:lpstr>
      <vt:lpstr> </vt:lpstr>
      <vt:lpstr>Slide 4</vt:lpstr>
      <vt:lpstr>Slide 5</vt:lpstr>
      <vt:lpstr>Slide 6</vt:lpstr>
      <vt:lpstr>Slide 7</vt:lpstr>
      <vt:lpstr>Bridging the Gap</vt:lpstr>
      <vt:lpstr>Guideline Based Workflow Integrated EHRs</vt:lpstr>
      <vt:lpstr>Slide 10</vt:lpstr>
      <vt:lpstr>Slide 11</vt:lpstr>
      <vt:lpstr>Slide 12</vt:lpstr>
      <vt:lpstr>Info Tech..  </vt:lpstr>
      <vt:lpstr>Emergency Medicine= Complex</vt:lpstr>
      <vt:lpstr>Emergency Medicine =Complex</vt:lpstr>
      <vt:lpstr>Complex Systems</vt:lpstr>
      <vt:lpstr>Slide 17</vt:lpstr>
      <vt:lpstr>NHS: Connecting for Health</vt:lpstr>
      <vt:lpstr>Slide 19</vt:lpstr>
      <vt:lpstr>NHS EDs – after 4 hour standard</vt:lpstr>
      <vt:lpstr>People + Process + Technology</vt:lpstr>
      <vt:lpstr>Slide 22</vt:lpstr>
      <vt:lpstr>The need for Standards</vt:lpstr>
      <vt:lpstr>Guidelines + Health Records </vt:lpstr>
      <vt:lpstr>Slide 25</vt:lpstr>
      <vt:lpstr>WHY, WHO, WHAT,WHEN: Human Guideline</vt:lpstr>
      <vt:lpstr>WHO, WHAT, WHEN : Computer Guideline</vt:lpstr>
      <vt:lpstr>WHO &amp; WHEN: Workflow</vt:lpstr>
      <vt:lpstr>WHAT: Clinical Content</vt:lpstr>
      <vt:lpstr>Clinical Content: Variation</vt:lpstr>
      <vt:lpstr>Slide 31</vt:lpstr>
      <vt:lpstr>NHS Clinical Content Service</vt:lpstr>
      <vt:lpstr>openEHR Foundation</vt:lpstr>
      <vt:lpstr>Focus on a Few...</vt:lpstr>
      <vt:lpstr>Slide 35</vt:lpstr>
      <vt:lpstr>Clinical Content: Standards</vt:lpstr>
      <vt:lpstr>WHAT: Archetype</vt:lpstr>
      <vt:lpstr>WHAT: Archetypes in Templates.. </vt:lpstr>
      <vt:lpstr>Slide 39</vt:lpstr>
      <vt:lpstr>Slide 40</vt:lpstr>
      <vt:lpstr>Slide 41</vt:lpstr>
      <vt:lpstr>NHS Connecting for Health</vt:lpstr>
      <vt:lpstr>Slide 43</vt:lpstr>
      <vt:lpstr>Step 1: Documentation/Guidelines: Paper</vt:lpstr>
      <vt:lpstr>Step 2: Documentation/Guidelines : IT</vt:lpstr>
      <vt:lpstr>Step 3: Link Documentation + Guidelines</vt:lpstr>
      <vt:lpstr>Key points</vt:lpstr>
      <vt:lpstr>International EM Informatics network   Friday June 29, 2012 - 3:30pm to 5pm  Wicklow Meeting Room 5, Level 2 www.epijournal.com</vt:lpstr>
    </vt:vector>
  </TitlesOfParts>
  <Company>NHS Connecting for Health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Shannon</dc:creator>
  <cp:lastModifiedBy>Tony</cp:lastModifiedBy>
  <cp:revision>153</cp:revision>
  <dcterms:created xsi:type="dcterms:W3CDTF">2007-08-15T05:59:45Z</dcterms:created>
  <dcterms:modified xsi:type="dcterms:W3CDTF">2012-06-29T07:39:01Z</dcterms:modified>
</cp:coreProperties>
</file>