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514" r:id="rId2"/>
    <p:sldId id="566" r:id="rId3"/>
    <p:sldId id="567" r:id="rId4"/>
    <p:sldId id="568" r:id="rId5"/>
    <p:sldId id="569" r:id="rId6"/>
    <p:sldId id="570" r:id="rId7"/>
    <p:sldId id="571" r:id="rId8"/>
    <p:sldId id="575" r:id="rId9"/>
    <p:sldId id="576" r:id="rId10"/>
    <p:sldId id="573" r:id="rId11"/>
    <p:sldId id="577" r:id="rId12"/>
    <p:sldId id="587" r:id="rId13"/>
    <p:sldId id="535" r:id="rId14"/>
    <p:sldId id="589" r:id="rId15"/>
    <p:sldId id="580" r:id="rId16"/>
    <p:sldId id="581" r:id="rId17"/>
    <p:sldId id="588" r:id="rId18"/>
    <p:sldId id="574" r:id="rId19"/>
    <p:sldId id="428" r:id="rId20"/>
    <p:sldId id="429" r:id="rId21"/>
    <p:sldId id="430" r:id="rId22"/>
    <p:sldId id="431" r:id="rId23"/>
    <p:sldId id="432" r:id="rId24"/>
    <p:sldId id="433" r:id="rId25"/>
    <p:sldId id="434" r:id="rId26"/>
    <p:sldId id="435" r:id="rId27"/>
    <p:sldId id="591" r:id="rId28"/>
    <p:sldId id="592" r:id="rId29"/>
    <p:sldId id="593" r:id="rId30"/>
    <p:sldId id="596" r:id="rId31"/>
    <p:sldId id="598" r:id="rId32"/>
    <p:sldId id="457" r:id="rId33"/>
    <p:sldId id="616" r:id="rId34"/>
    <p:sldId id="610" r:id="rId35"/>
    <p:sldId id="579" r:id="rId36"/>
    <p:sldId id="582" r:id="rId37"/>
    <p:sldId id="583" r:id="rId38"/>
    <p:sldId id="584" r:id="rId39"/>
    <p:sldId id="585" r:id="rId40"/>
    <p:sldId id="615" r:id="rId41"/>
    <p:sldId id="599" r:id="rId42"/>
    <p:sldId id="604" r:id="rId43"/>
    <p:sldId id="607" r:id="rId44"/>
    <p:sldId id="611" r:id="rId45"/>
    <p:sldId id="606" r:id="rId46"/>
    <p:sldId id="612" r:id="rId47"/>
    <p:sldId id="609" r:id="rId48"/>
    <p:sldId id="617" r:id="rId49"/>
    <p:sldId id="613" r:id="rId50"/>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599" autoAdjust="0"/>
    <p:restoredTop sz="94599" autoAdjust="0"/>
  </p:normalViewPr>
  <p:slideViewPr>
    <p:cSldViewPr>
      <p:cViewPr varScale="1">
        <p:scale>
          <a:sx n="74" d="100"/>
          <a:sy n="74" d="100"/>
        </p:scale>
        <p:origin x="-10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F35707A-097C-4AD2-BE92-97CEF5CCEEF6}"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9"/>
          <p:cNvSpPr txBox="1">
            <a:spLocks noGrp="1" noChangeArrowheads="1"/>
          </p:cNvSpPr>
          <p:nvPr/>
        </p:nvSpPr>
        <p:spPr bwMode="auto">
          <a:xfrm>
            <a:off x="3883025" y="8685213"/>
            <a:ext cx="2968625" cy="450850"/>
          </a:xfrm>
          <a:prstGeom prst="rect">
            <a:avLst/>
          </a:prstGeom>
          <a:noFill/>
          <a:ln w="9525">
            <a:noFill/>
            <a:round/>
            <a:headEnd/>
            <a:tailEnd/>
          </a:ln>
        </p:spPr>
        <p:txBody>
          <a:bodyPr lIns="0" tIns="0" rIns="0" bIns="0" anchor="b"/>
          <a:lstStyle/>
          <a:p>
            <a:pPr algn="r" defTabSz="419100" hangingPunct="0">
              <a:lnSpc>
                <a:spcPct val="93000"/>
              </a:lnSpc>
              <a:buSzPct val="1000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fld id="{8E63C889-678E-408B-9B09-DC9256DDF1CE}" type="slidenum">
              <a:rPr lang="en-GB" sz="1300">
                <a:solidFill>
                  <a:srgbClr val="000000"/>
                </a:solidFill>
                <a:latin typeface="Times New Roman" pitchFamily="18" charset="0"/>
                <a:ea typeface="DejaVu Sans"/>
                <a:cs typeface="DejaVu Sans"/>
              </a:rPr>
              <a:pPr algn="r" defTabSz="419100" hangingPunct="0">
                <a:lnSpc>
                  <a:spcPct val="93000"/>
                </a:lnSpc>
                <a:buSzPct val="1000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t>2</a:t>
            </a:fld>
            <a:endParaRPr lang="en-GB" sz="1300">
              <a:solidFill>
                <a:srgbClr val="000000"/>
              </a:solidFill>
              <a:latin typeface="Times New Roman" pitchFamily="18" charset="0"/>
              <a:ea typeface="DejaVu Sans"/>
              <a:cs typeface="DejaVu Sans"/>
            </a:endParaRPr>
          </a:p>
        </p:txBody>
      </p:sp>
      <p:sp>
        <p:nvSpPr>
          <p:cNvPr id="105475" name="Rectangle 1"/>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105476" name="Rectangle 2"/>
          <p:cNvSpPr>
            <a:spLocks noGrp="1" noChangeArrowheads="1"/>
          </p:cNvSpPr>
          <p:nvPr>
            <p:ph type="body" idx="1"/>
          </p:nvPr>
        </p:nvSpPr>
        <p:spPr bwMode="auto">
          <a:xfrm>
            <a:off x="685800" y="4343400"/>
            <a:ext cx="5481638" cy="4110038"/>
          </a:xfrm>
          <a:noFill/>
        </p:spPr>
        <p:txBody>
          <a:bodyPr wrap="none" lIns="0" tIns="0" rIns="0" bIns="0" numCol="1" anchor="ctr" anchorCtr="0" compatLnSpc="1">
            <a:prstTxWarp prst="textNoShape">
              <a:avLst/>
            </a:prstTxWarp>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a:buFont typeface="Calibri" pitchFamily="34" charset="0"/>
              <a:buNone/>
            </a:pPr>
            <a:fld id="{38F066B2-9407-4204-A325-E47784C19EBE}" type="slidenum">
              <a:rPr lang="en-GB" smtClean="0">
                <a:latin typeface="Calibri" pitchFamily="34" charset="0"/>
                <a:ea typeface="Arial Unicode MS" pitchFamily="34" charset="-128"/>
                <a:cs typeface="Arial" pitchFamily="34" charset="0"/>
              </a:rPr>
              <a:pPr>
                <a:buFont typeface="Calibri" pitchFamily="34" charset="0"/>
                <a:buNone/>
              </a:pPr>
              <a:t>5</a:t>
            </a:fld>
            <a:endParaRPr lang="en-GB" smtClean="0">
              <a:latin typeface="Calibri" pitchFamily="34" charset="0"/>
              <a:ea typeface="Arial Unicode MS" pitchFamily="34" charset="-128"/>
              <a:cs typeface="Arial" pitchFamily="34" charset="0"/>
            </a:endParaRPr>
          </a:p>
        </p:txBody>
      </p:sp>
      <p:sp>
        <p:nvSpPr>
          <p:cNvPr id="1075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7524" name="Text Box 2"/>
          <p:cNvSpPr>
            <a:spLocks noGrp="1" noChangeArrowheads="1"/>
          </p:cNvSpPr>
          <p:nvPr>
            <p:ph type="body"/>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Ladies and Gentlemen, Medicine is a tough business at times. </a:t>
            </a:r>
          </a:p>
          <a:p>
            <a:pPr eaLnBrk="1" hangingPunct="1">
              <a:spcBef>
                <a:spcPct val="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Part of what makes it so tough is the fact that every day and every hour of every day , every patient encounter involves dealing with a LOT of information. </a:t>
            </a:r>
          </a:p>
          <a:p>
            <a:pPr eaLnBrk="1" hangingPunct="1">
              <a:spcBef>
                <a:spcPct val="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Most doctors are very good at multitasking and processing information but there are many times when the volume of information we are trying to deal with can be overwhelming and can make it very hard to get to the right information at the right place and the right time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659B7D-4B85-4843-A797-D1069B760096}" type="slidenum">
              <a:rPr lang="en-GB"/>
              <a:pPr/>
              <a:t>6</a:t>
            </a:fld>
            <a:endParaRPr lang="en-GB"/>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3F43F0-80A0-40C1-A153-805D4CF7B7C0}" type="slidenum">
              <a:rPr lang="en-GB"/>
              <a:pPr/>
              <a:t>8</a:t>
            </a:fld>
            <a:endParaRPr lang="en-GB"/>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xfrm>
            <a:off x="914400" y="4343400"/>
            <a:ext cx="5029200" cy="4114800"/>
          </a:xfrm>
        </p:spPr>
        <p:txBody>
          <a:bodyPr/>
          <a:lstStyle/>
          <a:p>
            <a:r>
              <a:rPr lang="en-GB"/>
              <a:t>Ladies and Gentlemen, Medicine is a tough business at times. </a:t>
            </a:r>
          </a:p>
          <a:p>
            <a:r>
              <a:rPr lang="en-GB"/>
              <a:t>Part of what makes it so tough is the fact that every day and every hour of every day , every patient encounter involves dealing with a LOT of information. </a:t>
            </a:r>
          </a:p>
          <a:p>
            <a:r>
              <a:rPr lang="en-GB"/>
              <a:t>Most doctors are very good at multitasking and processing information but there are many times when the volume of information we are trying to deal with can be overwhelming and can make it very hard to get to the right information at the right place and the right time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9"/>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8453225-98F7-4A3A-844A-4E6472BF5A87}" type="slidenum">
              <a:rPr lang="en-GB" smtClean="0">
                <a:latin typeface="Arial" pitchFamily="34" charset="0"/>
                <a:ea typeface="DejaVu Sans"/>
                <a:cs typeface="DejaVu Sans"/>
              </a:rPr>
              <a:pPr/>
              <a:t>9</a:t>
            </a:fld>
            <a:endParaRPr lang="en-GB" smtClean="0">
              <a:latin typeface="Arial" pitchFamily="34" charset="0"/>
              <a:ea typeface="DejaVu Sans"/>
              <a:cs typeface="DejaVu Sans"/>
            </a:endParaRPr>
          </a:p>
        </p:txBody>
      </p:sp>
      <p:sp>
        <p:nvSpPr>
          <p:cNvPr id="114691" name="Text Box 1"/>
          <p:cNvSpPr txBox="1">
            <a:spLocks noChangeArrowheads="1"/>
          </p:cNvSpPr>
          <p:nvPr/>
        </p:nvSpPr>
        <p:spPr bwMode="auto">
          <a:xfrm>
            <a:off x="3883025" y="8685213"/>
            <a:ext cx="2970213" cy="454025"/>
          </a:xfrm>
          <a:prstGeom prst="rect">
            <a:avLst/>
          </a:prstGeom>
          <a:noFill/>
          <a:ln w="9525">
            <a:noFill/>
            <a:round/>
            <a:headEnd/>
            <a:tailEnd/>
          </a:ln>
        </p:spPr>
        <p:txBody>
          <a:bodyPr lIns="82386" tIns="42841" rIns="82386" bIns="42841" anchor="b"/>
          <a:lstStyle/>
          <a:p>
            <a:pPr algn="r" defTabSz="4191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fld id="{2AF9639D-D72C-485D-B50A-9CFC144F9E37}" type="slidenum">
              <a:rPr lang="en-GB" sz="1100">
                <a:solidFill>
                  <a:srgbClr val="000000"/>
                </a:solidFill>
                <a:ea typeface="Arial Unicode MS" pitchFamily="34" charset="-128"/>
              </a:rPr>
              <a:pPr algn="r" defTabSz="4191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t>9</a:t>
            </a:fld>
            <a:endParaRPr lang="en-GB" sz="1100">
              <a:solidFill>
                <a:srgbClr val="000000"/>
              </a:solidFill>
              <a:ea typeface="Arial Unicode MS" pitchFamily="34" charset="-128"/>
            </a:endParaRPr>
          </a:p>
        </p:txBody>
      </p:sp>
      <p:sp>
        <p:nvSpPr>
          <p:cNvPr id="114692" name="Text Box 2"/>
          <p:cNvSpPr txBox="1">
            <a:spLocks noChangeArrowheads="1"/>
          </p:cNvSpPr>
          <p:nvPr/>
        </p:nvSpPr>
        <p:spPr bwMode="auto">
          <a:xfrm>
            <a:off x="1141413" y="685800"/>
            <a:ext cx="4573587" cy="3429000"/>
          </a:xfrm>
          <a:prstGeom prst="rect">
            <a:avLst/>
          </a:prstGeom>
          <a:solidFill>
            <a:srgbClr val="FFFFFF"/>
          </a:solidFill>
          <a:ln w="9360">
            <a:solidFill>
              <a:srgbClr val="000000"/>
            </a:solidFill>
            <a:miter lim="800000"/>
            <a:headEnd/>
            <a:tailEnd/>
          </a:ln>
        </p:spPr>
        <p:txBody>
          <a:bodyPr wrap="none" lIns="83704" tIns="41852" rIns="83704" bIns="41852" anchor="ctr"/>
          <a:lstStyle/>
          <a:p>
            <a:pPr defTabSz="419100"/>
            <a:endParaRPr lang="en-US" sz="1600"/>
          </a:p>
        </p:txBody>
      </p:sp>
      <p:sp>
        <p:nvSpPr>
          <p:cNvPr id="114693" name="Rectangle 3"/>
          <p:cNvSpPr>
            <a:spLocks noGrp="1" noChangeArrowheads="1"/>
          </p:cNvSpPr>
          <p:nvPr>
            <p:ph type="body"/>
          </p:nvPr>
        </p:nvSpPr>
        <p:spPr bwMode="auto">
          <a:xfrm>
            <a:off x="685800" y="4343400"/>
            <a:ext cx="5481638" cy="411003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883025" y="8685213"/>
            <a:ext cx="2971800" cy="455612"/>
          </a:xfrm>
          <a:prstGeom prst="rect">
            <a:avLst/>
          </a:prstGeom>
          <a:noFill/>
          <a:ln w="9525">
            <a:noFill/>
            <a:round/>
            <a:headEnd/>
            <a:tailEnd/>
          </a:ln>
        </p:spPr>
        <p:txBody>
          <a:bodyPr lIns="93961" tIns="48859" rIns="93961" bIns="48859" anchor="b"/>
          <a:lstStyle/>
          <a:p>
            <a:pPr algn="r" defTabSz="419100">
              <a:tabLst>
                <a:tab pos="0" algn="l"/>
                <a:tab pos="954088" algn="l"/>
                <a:tab pos="1908175" algn="l"/>
                <a:tab pos="2862263" algn="l"/>
                <a:tab pos="3817938" algn="l"/>
                <a:tab pos="4772025" algn="l"/>
                <a:tab pos="5727700" algn="l"/>
                <a:tab pos="6681788" algn="l"/>
                <a:tab pos="7635875" algn="l"/>
                <a:tab pos="8591550" algn="l"/>
                <a:tab pos="9545638" algn="l"/>
                <a:tab pos="10501313" algn="l"/>
              </a:tabLst>
            </a:pPr>
            <a:fld id="{8974CEA7-CA00-4336-8D00-4C2510F7F569}" type="slidenum">
              <a:rPr lang="en-GB" sz="1300">
                <a:solidFill>
                  <a:srgbClr val="000000"/>
                </a:solidFill>
                <a:ea typeface="Arial Unicode MS" pitchFamily="34" charset="-128"/>
              </a:rPr>
              <a:pPr algn="r" defTabSz="419100">
                <a:tabLst>
                  <a:tab pos="0" algn="l"/>
                  <a:tab pos="954088" algn="l"/>
                  <a:tab pos="1908175" algn="l"/>
                  <a:tab pos="2862263" algn="l"/>
                  <a:tab pos="3817938" algn="l"/>
                  <a:tab pos="4772025" algn="l"/>
                  <a:tab pos="5727700" algn="l"/>
                  <a:tab pos="6681788" algn="l"/>
                  <a:tab pos="7635875" algn="l"/>
                  <a:tab pos="8591550" algn="l"/>
                  <a:tab pos="9545638" algn="l"/>
                  <a:tab pos="10501313" algn="l"/>
                </a:tabLst>
              </a:pPr>
              <a:t>13</a:t>
            </a:fld>
            <a:endParaRPr lang="en-GB" sz="1300">
              <a:solidFill>
                <a:srgbClr val="000000"/>
              </a:solidFill>
              <a:ea typeface="Arial Unicode MS" pitchFamily="34" charset="-128"/>
            </a:endParaRPr>
          </a:p>
        </p:txBody>
      </p:sp>
      <p:sp>
        <p:nvSpPr>
          <p:cNvPr id="116739"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16740" name="Rectangle 2"/>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smtClean="0">
              <a:latin typeface="Times New Roman" pitchFamily="18" charset="0"/>
            </a:endParaRPr>
          </a:p>
        </p:txBody>
      </p:sp>
      <p:sp>
        <p:nvSpPr>
          <p:cNvPr id="68612" name="Slide Number Placeholder 3"/>
          <p:cNvSpPr>
            <a:spLocks noGrp="1"/>
          </p:cNvSpPr>
          <p:nvPr>
            <p:ph type="sldNum" sz="quarter"/>
          </p:nvPr>
        </p:nvSpPr>
        <p:spPr>
          <a:noFill/>
        </p:spPr>
        <p:txBody>
          <a:bodyPr/>
          <a:lstStyle/>
          <a:p>
            <a:pPr>
              <a:buFont typeface="Calibri" pitchFamily="34" charset="0"/>
              <a:buNone/>
            </a:pPr>
            <a:fld id="{C9690591-40D9-4C1F-84A7-4910610E3F4C}" type="slidenum">
              <a:rPr lang="en-GB" smtClean="0">
                <a:latin typeface="Calibri" pitchFamily="34" charset="0"/>
                <a:ea typeface="Arial Unicode MS" pitchFamily="34" charset="-128"/>
              </a:rPr>
              <a:pPr>
                <a:buFont typeface="Calibri" pitchFamily="34" charset="0"/>
                <a:buNone/>
              </a:pPr>
              <a:t>16</a:t>
            </a:fld>
            <a:endParaRPr lang="en-GB" smtClean="0">
              <a:latin typeface="Calibri" pitchFamily="34" charset="0"/>
              <a:ea typeface="Arial Unicode MS"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7"/>
          <p:cNvSpPr txBox="1">
            <a:spLocks noGrp="1"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08656B4-4425-4461-821E-0BB820FCAD9C}" type="slidenum">
              <a:rPr lang="en-GB" sz="1200">
                <a:solidFill>
                  <a:srgbClr val="000000"/>
                </a:solidFill>
                <a:ea typeface="Arial Unicode MS" pitchFamily="34" charset="-128"/>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32</a:t>
            </a:fld>
            <a:endParaRPr lang="en-GB" sz="1200">
              <a:solidFill>
                <a:srgbClr val="000000"/>
              </a:solidFill>
              <a:ea typeface="Arial Unicode MS" pitchFamily="34" charset="-128"/>
            </a:endParaRPr>
          </a:p>
        </p:txBody>
      </p:sp>
      <p:sp>
        <p:nvSpPr>
          <p:cNvPr id="108547"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8548" name="Rectangle 2"/>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8BB9C46-AE70-41B2-908B-D799C9597B67}" type="slidenum">
              <a:rPr lang="en-GB" sz="1200">
                <a:solidFill>
                  <a:srgbClr val="000000"/>
                </a:solidFill>
                <a:ea typeface="Arial Unicode MS" pitchFamily="34" charset="-128"/>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42</a:t>
            </a:fld>
            <a:endParaRPr lang="en-GB" sz="1200">
              <a:solidFill>
                <a:srgbClr val="000000"/>
              </a:solidFill>
              <a:ea typeface="Arial Unicode MS" pitchFamily="34" charset="-128"/>
            </a:endParaRPr>
          </a:p>
        </p:txBody>
      </p:sp>
      <p:sp>
        <p:nvSpPr>
          <p:cNvPr id="4301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43012" name="Text Box 2"/>
          <p:cNvSpPr>
            <a:spLocks noGrp="1" noChangeArrowheads="1"/>
          </p:cNvSpPr>
          <p:nvPr>
            <p:ph type="body"/>
          </p:nvPr>
        </p:nvSpPr>
        <p:spPr>
          <a:xfrm>
            <a:off x="914400" y="4343400"/>
            <a:ext cx="5029200" cy="4114800"/>
          </a:xfrm>
          <a:noFill/>
          <a:ln/>
        </p:spPr>
        <p:txBody>
          <a:bodyPr/>
          <a:lstStyle/>
          <a:p>
            <a:pPr eaLnBrk="1" hangingPunct="1">
              <a:spcBef>
                <a:spcPts val="45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When we examine the literature on business change my view is that 3 common elements exist within any business,</a:t>
            </a:r>
          </a:p>
          <a:p>
            <a:pPr eaLnBrk="1" hangingPunct="1">
              <a:spcBef>
                <a:spcPts val="45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The people, the processes, the technology</a:t>
            </a:r>
          </a:p>
          <a:p>
            <a:pPr eaLnBrk="1" hangingPunct="1">
              <a:spcBef>
                <a:spcPts val="45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OF these the BP is the key focus when managing change</a:t>
            </a:r>
          </a:p>
          <a:p>
            <a:pPr eaLnBrk="1" hangingPunct="1">
              <a:spcBef>
                <a:spcPts val="45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Of note it is well established that BP change should be supported by IT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3025" y="8685213"/>
            <a:ext cx="2971800" cy="455612"/>
          </a:xfrm>
          <a:prstGeom prst="rect">
            <a:avLst/>
          </a:prstGeom>
          <a:noFill/>
          <a:ln w="9525">
            <a:noFill/>
            <a:round/>
            <a:headEnd/>
            <a:tailEnd/>
          </a:ln>
        </p:spPr>
        <p:txBody>
          <a:bodyPr lIns="93961" tIns="48859" rIns="93961" bIns="48859" anchor="b"/>
          <a:lstStyle/>
          <a:p>
            <a:pPr algn="r" defTabSz="419100">
              <a:tabLst>
                <a:tab pos="0" algn="l"/>
                <a:tab pos="954088" algn="l"/>
                <a:tab pos="1908175" algn="l"/>
                <a:tab pos="2862263" algn="l"/>
                <a:tab pos="3817938" algn="l"/>
                <a:tab pos="4772025" algn="l"/>
                <a:tab pos="5727700" algn="l"/>
                <a:tab pos="6681788" algn="l"/>
                <a:tab pos="7635875" algn="l"/>
                <a:tab pos="8591550" algn="l"/>
                <a:tab pos="9545638" algn="l"/>
                <a:tab pos="10501313" algn="l"/>
              </a:tabLst>
            </a:pPr>
            <a:fld id="{F497C5E1-419D-435D-929B-20D8606E9D7D}" type="slidenum">
              <a:rPr lang="en-GB" sz="1300">
                <a:solidFill>
                  <a:srgbClr val="000000"/>
                </a:solidFill>
                <a:ea typeface="Arial Unicode MS" pitchFamily="34" charset="-128"/>
              </a:rPr>
              <a:pPr algn="r" defTabSz="419100">
                <a:tabLst>
                  <a:tab pos="0" algn="l"/>
                  <a:tab pos="954088" algn="l"/>
                  <a:tab pos="1908175" algn="l"/>
                  <a:tab pos="2862263" algn="l"/>
                  <a:tab pos="3817938" algn="l"/>
                  <a:tab pos="4772025" algn="l"/>
                  <a:tab pos="5727700" algn="l"/>
                  <a:tab pos="6681788" algn="l"/>
                  <a:tab pos="7635875" algn="l"/>
                  <a:tab pos="8591550" algn="l"/>
                  <a:tab pos="9545638" algn="l"/>
                  <a:tab pos="10501313" algn="l"/>
                </a:tabLst>
              </a:pPr>
              <a:t>43</a:t>
            </a:fld>
            <a:endParaRPr lang="en-GB" sz="1300">
              <a:solidFill>
                <a:srgbClr val="000000"/>
              </a:solidFill>
              <a:ea typeface="Arial Unicode MS" pitchFamily="34" charset="-128"/>
            </a:endParaRPr>
          </a:p>
        </p:txBody>
      </p:sp>
      <p:sp>
        <p:nvSpPr>
          <p:cNvPr id="46083" name="Rectangle 1"/>
          <p:cNvSpPr>
            <a:spLocks noGrp="1" noRot="1" noChangeAspect="1" noChangeArrowheads="1" noTextEdit="1"/>
          </p:cNvSpPr>
          <p:nvPr>
            <p:ph type="sldImg"/>
          </p:nvPr>
        </p:nvSpPr>
        <p:spPr>
          <a:xfrm>
            <a:off x="1143000" y="685800"/>
            <a:ext cx="4572000" cy="3429000"/>
          </a:xfrm>
          <a:solidFill>
            <a:srgbClr val="FFFFFF"/>
          </a:solidFill>
          <a:ln/>
        </p:spPr>
      </p:sp>
      <p:sp>
        <p:nvSpPr>
          <p:cNvPr id="46084" name="Rectangle 2"/>
          <p:cNvSpPr>
            <a:spLocks noGrp="1" noChangeArrowheads="1"/>
          </p:cNvSpPr>
          <p:nvPr>
            <p:ph type="body" idx="1"/>
          </p:nvPr>
        </p:nvSpPr>
        <p:spPr>
          <a:xfrm>
            <a:off x="685800" y="4343400"/>
            <a:ext cx="5486400" cy="41148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C787B1-7A65-4740-A1DF-8D3C67F67A13}" type="slidenum">
              <a:rPr lang="en-GB"/>
              <a:pPr/>
              <a:t>44</a:t>
            </a:fld>
            <a:endParaRPr lang="en-GB"/>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latin typeface="Times New Roman" pitchFamily="18" charset="0"/>
            </a:endParaRPr>
          </a:p>
        </p:txBody>
      </p:sp>
      <p:sp>
        <p:nvSpPr>
          <p:cNvPr id="48132" name="Slide Number Placeholder 3"/>
          <p:cNvSpPr>
            <a:spLocks noGrp="1"/>
          </p:cNvSpPr>
          <p:nvPr>
            <p:ph type="sldNum" sz="quarter"/>
          </p:nvPr>
        </p:nvSpPr>
        <p:spPr>
          <a:noFill/>
        </p:spPr>
        <p:txBody>
          <a:bodyPr/>
          <a:lstStyle/>
          <a:p>
            <a:pPr>
              <a:buFont typeface="Calibri" pitchFamily="34" charset="0"/>
              <a:buNone/>
            </a:pPr>
            <a:fld id="{BD897CF6-B046-4F1A-82C9-3B5C47028825}" type="slidenum">
              <a:rPr lang="en-GB" smtClean="0">
                <a:latin typeface="Calibri" pitchFamily="34" charset="0"/>
                <a:ea typeface="Arial Unicode MS" pitchFamily="34" charset="-128"/>
              </a:rPr>
              <a:pPr>
                <a:buFont typeface="Calibri" pitchFamily="34" charset="0"/>
                <a:buNone/>
              </a:pPr>
              <a:t>45</a:t>
            </a:fld>
            <a:endParaRPr lang="en-GB" smtClean="0">
              <a:latin typeface="Calibri" pitchFamily="34" charset="0"/>
              <a:ea typeface="Arial Unicode MS"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9"/>
          <p:cNvSpPr>
            <a:spLocks noGrp="1" noChangeArrowheads="1"/>
          </p:cNvSpPr>
          <p:nvPr>
            <p:ph type="sldNum" sz="quarter"/>
          </p:nvPr>
        </p:nvSpPr>
        <p:spPr>
          <a:noFill/>
        </p:spPr>
        <p:txBody>
          <a:bodyPr/>
          <a:lstStyle/>
          <a:p>
            <a:pPr>
              <a:buFont typeface="Calibri" pitchFamily="34" charset="0"/>
              <a:buNone/>
            </a:pPr>
            <a:fld id="{B68ED3EA-168B-469D-839A-10A419C9F4DE}" type="slidenum">
              <a:rPr lang="en-GB" smtClean="0">
                <a:latin typeface="Calibri" pitchFamily="34" charset="0"/>
                <a:ea typeface="DejaVu Sans"/>
                <a:cs typeface="DejaVu Sans"/>
              </a:rPr>
              <a:pPr>
                <a:buFont typeface="Calibri" pitchFamily="34" charset="0"/>
                <a:buNone/>
              </a:pPr>
              <a:t>46</a:t>
            </a:fld>
            <a:endParaRPr lang="en-GB" smtClean="0">
              <a:latin typeface="Calibri" pitchFamily="34" charset="0"/>
              <a:ea typeface="DejaVu Sans"/>
              <a:cs typeface="DejaVu Sans"/>
            </a:endParaRPr>
          </a:p>
        </p:txBody>
      </p:sp>
      <p:sp>
        <p:nvSpPr>
          <p:cNvPr id="69635" name="Text Box 1"/>
          <p:cNvSpPr txBox="1">
            <a:spLocks noChangeArrowheads="1"/>
          </p:cNvSpPr>
          <p:nvPr/>
        </p:nvSpPr>
        <p:spPr bwMode="auto">
          <a:xfrm>
            <a:off x="3883025" y="8685213"/>
            <a:ext cx="2970213" cy="454025"/>
          </a:xfrm>
          <a:prstGeom prst="rect">
            <a:avLst/>
          </a:prstGeom>
          <a:noFill/>
          <a:ln w="9525">
            <a:noFill/>
            <a:round/>
            <a:headEnd/>
            <a:tailEnd/>
          </a:ln>
        </p:spPr>
        <p:txBody>
          <a:bodyPr lIns="82386" tIns="42841" rIns="82386" bIns="42841" anchor="b"/>
          <a:lstStyle/>
          <a:p>
            <a:pPr algn="r" defTabSz="419100">
              <a:buClrTx/>
              <a:buFontTx/>
              <a:buNone/>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fld id="{F4EC437C-1F95-4F43-85C1-80B89A36CDC7}" type="slidenum">
              <a:rPr lang="en-GB" sz="1100">
                <a:solidFill>
                  <a:srgbClr val="000000"/>
                </a:solidFill>
                <a:ea typeface="Arial Unicode MS" pitchFamily="34" charset="-128"/>
              </a:rPr>
              <a:pPr algn="r" defTabSz="419100">
                <a:buClrTx/>
                <a:buFontTx/>
                <a:buNone/>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t>46</a:t>
            </a:fld>
            <a:endParaRPr lang="en-GB" sz="1100">
              <a:solidFill>
                <a:srgbClr val="000000"/>
              </a:solidFill>
              <a:ea typeface="Arial Unicode MS" pitchFamily="34" charset="-128"/>
            </a:endParaRPr>
          </a:p>
        </p:txBody>
      </p:sp>
      <p:sp>
        <p:nvSpPr>
          <p:cNvPr id="69636" name="Text Box 2"/>
          <p:cNvSpPr txBox="1">
            <a:spLocks noChangeArrowheads="1"/>
          </p:cNvSpPr>
          <p:nvPr/>
        </p:nvSpPr>
        <p:spPr bwMode="auto">
          <a:xfrm>
            <a:off x="1141413" y="685800"/>
            <a:ext cx="4573587" cy="3429000"/>
          </a:xfrm>
          <a:prstGeom prst="rect">
            <a:avLst/>
          </a:prstGeom>
          <a:solidFill>
            <a:srgbClr val="FFFFFF"/>
          </a:solidFill>
          <a:ln w="9360">
            <a:solidFill>
              <a:srgbClr val="000000"/>
            </a:solidFill>
            <a:miter lim="800000"/>
            <a:headEnd/>
            <a:tailEnd/>
          </a:ln>
        </p:spPr>
        <p:txBody>
          <a:bodyPr wrap="none" lIns="83704" tIns="41852" rIns="83704" bIns="41852" anchor="ctr"/>
          <a:lstStyle/>
          <a:p>
            <a:pPr defTabSz="419100"/>
            <a:endParaRPr lang="en-US" sz="1600"/>
          </a:p>
        </p:txBody>
      </p:sp>
      <p:sp>
        <p:nvSpPr>
          <p:cNvPr id="69637" name="Rectangle 3"/>
          <p:cNvSpPr>
            <a:spLocks noGrp="1" noChangeArrowheads="1"/>
          </p:cNvSpPr>
          <p:nvPr>
            <p:ph type="body"/>
          </p:nvPr>
        </p:nvSpPr>
        <p:spPr>
          <a:xfrm>
            <a:off x="685800" y="4343400"/>
            <a:ext cx="5481638" cy="4110038"/>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99D5E38C-E4BF-4FD1-8EA6-4BCAC5646080}"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F9434C9-8C21-4FB9-AACE-C3D137EA5AE6}"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8F9F95E2-7FCE-406C-913E-30D561DA36E0}"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2069BC7E-1A4F-412B-9528-D855499E8301}"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06E596F4-88DD-41A3-B1B0-73E114DE54D9}"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7F7C79DA-1C39-4B1D-A3EC-60AA52D7D232}"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15DB5335-0A34-4816-A436-7F15FA98AC06}"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D23DE518-2C0A-462E-B1BE-76EA9FF94F66}"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148E19C4-FDE0-41F0-94B1-50804E56C1A1}"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D5B3DBD-862B-4EB8-9713-84A0E2EBC322}"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D481E58-9478-4CA3-80E2-BDCA6F58998C}"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GB"/>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F1351436-0DBB-4066-85A0-827AEAC56D2F}"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GB"/>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GB"/>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A7DF8BE5-9086-4368-9476-B3EA154E03EE}"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8CF7714-7E25-4FB6-93B5-125503FEA5DB}"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36.jpe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35.jpeg"/><Relationship Id="rId2" Type="http://schemas.openxmlformats.org/officeDocument/2006/relationships/notesSlide" Target="../notesSlides/notesSlide4.xml"/><Relationship Id="rId16" Type="http://schemas.openxmlformats.org/officeDocument/2006/relationships/image" Target="../media/image38.jpeg"/><Relationship Id="rId1" Type="http://schemas.openxmlformats.org/officeDocument/2006/relationships/slideLayout" Target="../slideLayouts/slideLayout12.xml"/><Relationship Id="rId6" Type="http://schemas.openxmlformats.org/officeDocument/2006/relationships/image" Target="../media/image30.jpeg"/><Relationship Id="rId11" Type="http://schemas.openxmlformats.org/officeDocument/2006/relationships/image" Target="../media/image34.jpeg"/><Relationship Id="rId5" Type="http://schemas.openxmlformats.org/officeDocument/2006/relationships/image" Target="../media/image29.jpeg"/><Relationship Id="rId15" Type="http://schemas.openxmlformats.org/officeDocument/2006/relationships/image" Target="../media/image37.jpeg"/><Relationship Id="rId10" Type="http://schemas.openxmlformats.org/officeDocument/2006/relationships/image" Target="../media/image33.jpeg"/><Relationship Id="rId4" Type="http://schemas.openxmlformats.org/officeDocument/2006/relationships/image" Target="../media/image28.jpeg"/><Relationship Id="rId9" Type="http://schemas.openxmlformats.org/officeDocument/2006/relationships/image" Target="../media/image32.png"/><Relationship Id="rId1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 Id="rId9" Type="http://schemas.openxmlformats.org/officeDocument/2006/relationships/image" Target="../media/image80.png"/></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2.jpe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3.png"/><Relationship Id="rId11" Type="http://schemas.openxmlformats.org/officeDocument/2006/relationships/image" Target="../media/image88.jpeg"/><Relationship Id="rId5" Type="http://schemas.openxmlformats.org/officeDocument/2006/relationships/image" Target="../media/image23.jpeg"/><Relationship Id="rId10" Type="http://schemas.openxmlformats.org/officeDocument/2006/relationships/image" Target="../media/image87.jpeg"/><Relationship Id="rId4" Type="http://schemas.openxmlformats.org/officeDocument/2006/relationships/image" Target="../media/image20.jpeg"/><Relationship Id="rId9" Type="http://schemas.openxmlformats.org/officeDocument/2006/relationships/image" Target="../media/image86.jpeg"/></Relationships>
</file>

<file path=ppt/slides/_rels/slide45.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tags" Target="../tags/tag3.xml"/><Relationship Id="rId7" Type="http://schemas.openxmlformats.org/officeDocument/2006/relationships/image" Target="../media/image91.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0.png"/><Relationship Id="rId5" Type="http://schemas.openxmlformats.org/officeDocument/2006/relationships/notesSlide" Target="../notesSlides/notesSlide12.xml"/><Relationship Id="rId4"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3.png"/><Relationship Id="rId7" Type="http://schemas.openxmlformats.org/officeDocument/2006/relationships/image" Target="../media/image9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1.jpeg"/><Relationship Id="rId4" Type="http://schemas.openxmlformats.org/officeDocument/2006/relationships/image" Target="../media/image3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epijournal.com/group/emergency-medicine-informatics" TargetMode="External"/><Relationship Id="rId1" Type="http://schemas.openxmlformats.org/officeDocument/2006/relationships/slideLayout" Target="../slideLayouts/slideLayout6.xml"/><Relationship Id="rId5" Type="http://schemas.openxmlformats.org/officeDocument/2006/relationships/hyperlink" Target="http://www.frectal.com/" TargetMode="External"/><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411760" y="4005064"/>
            <a:ext cx="6400800" cy="2376264"/>
          </a:xfrm>
        </p:spPr>
        <p:txBody>
          <a:bodyPr>
            <a:normAutofit fontScale="70000" lnSpcReduction="20000"/>
          </a:bodyPr>
          <a:lstStyle/>
          <a:p>
            <a:pPr algn="r"/>
            <a:r>
              <a:rPr lang="en-GB" b="1" i="1" dirty="0" smtClean="0"/>
              <a:t>Ecocem Room, Level 2</a:t>
            </a:r>
          </a:p>
          <a:p>
            <a:pPr algn="r"/>
            <a:r>
              <a:rPr lang="en-GB" b="1" i="1" dirty="0" smtClean="0"/>
              <a:t>Data Management &amp; Electronic Health in EM</a:t>
            </a:r>
            <a:endParaRPr lang="en-GB" b="1" dirty="0" smtClean="0"/>
          </a:p>
          <a:p>
            <a:pPr algn="r"/>
            <a:r>
              <a:rPr lang="en-GB" b="1" i="1" dirty="0"/>
              <a:t>Friday 29th </a:t>
            </a:r>
            <a:r>
              <a:rPr lang="en-GB" b="1" i="1" dirty="0" smtClean="0"/>
              <a:t>June, </a:t>
            </a:r>
            <a:r>
              <a:rPr lang="en-GB" b="1" dirty="0" smtClean="0"/>
              <a:t>13:00 </a:t>
            </a:r>
            <a:r>
              <a:rPr lang="en-GB" b="1" dirty="0"/>
              <a:t>– </a:t>
            </a:r>
            <a:r>
              <a:rPr lang="en-GB" b="1" dirty="0" smtClean="0"/>
              <a:t>15:00</a:t>
            </a:r>
          </a:p>
          <a:p>
            <a:pPr algn="r"/>
            <a:endParaRPr lang="en-GB" b="1" dirty="0"/>
          </a:p>
          <a:p>
            <a:pPr algn="r"/>
            <a:r>
              <a:rPr lang="en-GB" b="1" dirty="0" smtClean="0"/>
              <a:t>Tony </a:t>
            </a:r>
            <a:r>
              <a:rPr lang="en-GB" b="1" dirty="0"/>
              <a:t>Shannon (UK) </a:t>
            </a:r>
            <a:endParaRPr lang="en-GB" b="1" dirty="0" smtClean="0"/>
          </a:p>
          <a:p>
            <a:pPr algn="r"/>
            <a:endParaRPr lang="en-GB" b="1" dirty="0"/>
          </a:p>
          <a:p>
            <a:pPr algn="r"/>
            <a:r>
              <a:rPr lang="en-GB" b="1" dirty="0" smtClean="0"/>
              <a:t>Current </a:t>
            </a:r>
            <a:r>
              <a:rPr lang="en-GB" b="1" dirty="0"/>
              <a:t>Challenges with a Paperless ED</a:t>
            </a:r>
            <a:endParaRPr lang="en-GB" dirty="0"/>
          </a:p>
        </p:txBody>
      </p:sp>
      <p:pic>
        <p:nvPicPr>
          <p:cNvPr id="6" name="Picture 2"/>
          <p:cNvPicPr>
            <a:picLocks noChangeAspect="1" noChangeArrowheads="1"/>
          </p:cNvPicPr>
          <p:nvPr/>
        </p:nvPicPr>
        <p:blipFill>
          <a:blip r:embed="rId2" cstate="print"/>
          <a:srcRect/>
          <a:stretch>
            <a:fillRect/>
          </a:stretch>
        </p:blipFill>
        <p:spPr bwMode="auto">
          <a:xfrm>
            <a:off x="2771800" y="188640"/>
            <a:ext cx="6149057" cy="3241739"/>
          </a:xfrm>
          <a:prstGeom prst="rect">
            <a:avLst/>
          </a:prstGeom>
          <a:noFill/>
          <a:ln w="9525">
            <a:noFill/>
            <a:miter lim="800000"/>
            <a:headEnd/>
            <a:tailEnd/>
          </a:ln>
        </p:spPr>
      </p:pic>
      <p:sp>
        <p:nvSpPr>
          <p:cNvPr id="7" name="Rectangle 6"/>
          <p:cNvSpPr/>
          <p:nvPr/>
        </p:nvSpPr>
        <p:spPr>
          <a:xfrm>
            <a:off x="7380312" y="2348880"/>
            <a:ext cx="1296144" cy="864096"/>
          </a:xfrm>
          <a:prstGeom prst="rect">
            <a:avLst/>
          </a:prstGeom>
          <a:solidFill>
            <a:srgbClr val="D2D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457200" y="273050"/>
            <a:ext cx="8226425" cy="1144588"/>
          </a:xfrm>
          <a:prstGeom prst="rect">
            <a:avLst/>
          </a:prstGeom>
          <a:noFill/>
          <a:ln w="9525">
            <a:noFill/>
            <a:round/>
            <a:headEnd/>
            <a:tailEnd/>
          </a:ln>
        </p:spPr>
        <p:txBody>
          <a:bodyPr lIns="90119" tIns="46693" rIns="90119" bIns="46693" anchor="ctr"/>
          <a:lstStyle/>
          <a:p>
            <a:pPr defTabSz="414338" hangingPunct="0">
              <a:lnSpc>
                <a:spcPct val="93000"/>
              </a:lnSpc>
              <a:buSzPct val="100000"/>
              <a:tabLst>
                <a:tab pos="0" algn="l"/>
                <a:tab pos="403225" algn="l"/>
                <a:tab pos="811213" algn="l"/>
                <a:tab pos="1216025" algn="l"/>
                <a:tab pos="1625600" algn="l"/>
                <a:tab pos="2033588" algn="l"/>
                <a:tab pos="2441575" algn="l"/>
                <a:tab pos="2847975" algn="l"/>
                <a:tab pos="3255963" algn="l"/>
                <a:tab pos="3663950" algn="l"/>
                <a:tab pos="4068763" algn="l"/>
                <a:tab pos="4478338" algn="l"/>
                <a:tab pos="4889500" algn="l"/>
                <a:tab pos="5292725" algn="l"/>
                <a:tab pos="5699125" algn="l"/>
                <a:tab pos="6108700" algn="l"/>
                <a:tab pos="6516688" algn="l"/>
                <a:tab pos="6921500" algn="l"/>
                <a:tab pos="7329488" algn="l"/>
                <a:tab pos="7739063" algn="l"/>
                <a:tab pos="8145463" algn="l"/>
                <a:tab pos="8294688" algn="l"/>
                <a:tab pos="8707438" algn="l"/>
                <a:tab pos="9121775" algn="l"/>
                <a:tab pos="9539288" algn="l"/>
              </a:tabLst>
            </a:pPr>
            <a:r>
              <a:rPr lang="en-US" sz="4000">
                <a:solidFill>
                  <a:srgbClr val="000000"/>
                </a:solidFill>
                <a:ea typeface="DejaVu Sans"/>
                <a:cs typeface="DejaVu Sans"/>
              </a:rPr>
              <a:t>Tony Shannon	</a:t>
            </a:r>
          </a:p>
        </p:txBody>
      </p:sp>
      <p:sp>
        <p:nvSpPr>
          <p:cNvPr id="3075" name="Text Box 2"/>
          <p:cNvSpPr txBox="1">
            <a:spLocks noChangeArrowheads="1"/>
          </p:cNvSpPr>
          <p:nvPr/>
        </p:nvSpPr>
        <p:spPr bwMode="auto">
          <a:xfrm>
            <a:off x="457200" y="1600200"/>
            <a:ext cx="8507413" cy="4525963"/>
          </a:xfrm>
          <a:prstGeom prst="rect">
            <a:avLst/>
          </a:prstGeom>
          <a:noFill/>
          <a:ln w="9525">
            <a:noFill/>
            <a:round/>
            <a:headEnd/>
            <a:tailEnd/>
          </a:ln>
        </p:spPr>
        <p:txBody>
          <a:bodyPr lIns="90119" tIns="46693" rIns="90119" bIns="46693"/>
          <a:lstStyle/>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M.B. B.Ch. B.A.O. 							Ireland</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Fellow of College of Emergency Medicine 	England</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Fellowship in Informatics					USA</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MSc in IT Management						England</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Consultant in Emergency Medicine, Leeds Teaching Hospitals</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smtClean="0">
                <a:solidFill>
                  <a:srgbClr val="000000"/>
                </a:solidFill>
                <a:ea typeface="DejaVu Sans"/>
                <a:cs typeface="DejaVu Sans"/>
              </a:rPr>
              <a:t>Chief Clinical Information Officer, </a:t>
            </a:r>
            <a:r>
              <a:rPr lang="en-GB" dirty="0">
                <a:solidFill>
                  <a:srgbClr val="000000"/>
                </a:solidFill>
                <a:ea typeface="DejaVu Sans"/>
                <a:cs typeface="DejaVu Sans"/>
              </a:rPr>
              <a:t>	Leeds Teaching Hospitals</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(Clinical Lead, NHS Connecting for Health – National Programme for IT)</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(Chair, Clinical Review Board, openEHR Foundation)</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algn="l"/>
            <a:r>
              <a:rPr lang="en-GB"/>
              <a:t>	</a:t>
            </a:r>
          </a:p>
        </p:txBody>
      </p:sp>
      <p:sp>
        <p:nvSpPr>
          <p:cNvPr id="320515" name="Rectangle 3"/>
          <p:cNvSpPr>
            <a:spLocks noGrp="1" noChangeArrowheads="1"/>
          </p:cNvSpPr>
          <p:nvPr>
            <p:ph type="body" idx="1"/>
          </p:nvPr>
        </p:nvSpPr>
        <p:spPr/>
        <p:txBody>
          <a:bodyPr/>
          <a:lstStyle/>
          <a:p>
            <a:pPr>
              <a:buFontTx/>
              <a:buNone/>
            </a:pPr>
            <a:r>
              <a:rPr lang="en-GB"/>
              <a:t>	</a:t>
            </a:r>
          </a:p>
          <a:p>
            <a:endParaRPr lang="en-GB"/>
          </a:p>
          <a:p>
            <a:endParaRPr lang="en-GB"/>
          </a:p>
          <a:p>
            <a:endParaRPr lang="en-GB"/>
          </a:p>
          <a:p>
            <a:endParaRPr lang="en-GB"/>
          </a:p>
          <a:p>
            <a:endParaRPr lang="en-GB"/>
          </a:p>
        </p:txBody>
      </p:sp>
      <p:pic>
        <p:nvPicPr>
          <p:cNvPr id="320516" name="Picture 4" descr="coal_face"/>
          <p:cNvPicPr>
            <a:picLocks noChangeAspect="1" noChangeArrowheads="1"/>
          </p:cNvPicPr>
          <p:nvPr/>
        </p:nvPicPr>
        <p:blipFill>
          <a:blip r:embed="rId2" cstate="print"/>
          <a:srcRect/>
          <a:stretch>
            <a:fillRect/>
          </a:stretch>
        </p:blipFill>
        <p:spPr bwMode="auto">
          <a:xfrm>
            <a:off x="3059113" y="4025900"/>
            <a:ext cx="2849562" cy="2832100"/>
          </a:xfrm>
          <a:prstGeom prst="rect">
            <a:avLst/>
          </a:prstGeom>
          <a:noFill/>
        </p:spPr>
      </p:pic>
      <p:pic>
        <p:nvPicPr>
          <p:cNvPr id="320517" name="Picture 5" descr="spotlight"/>
          <p:cNvPicPr>
            <a:picLocks noChangeAspect="1" noChangeArrowheads="1"/>
          </p:cNvPicPr>
          <p:nvPr/>
        </p:nvPicPr>
        <p:blipFill>
          <a:blip r:embed="rId3" cstate="print"/>
          <a:srcRect/>
          <a:stretch>
            <a:fillRect/>
          </a:stretch>
        </p:blipFill>
        <p:spPr bwMode="auto">
          <a:xfrm>
            <a:off x="3059113" y="0"/>
            <a:ext cx="2881312" cy="2276475"/>
          </a:xfrm>
          <a:prstGeom prst="rect">
            <a:avLst/>
          </a:prstGeom>
          <a:noFill/>
        </p:spPr>
      </p:pic>
      <p:pic>
        <p:nvPicPr>
          <p:cNvPr id="320518" name="Picture 6" descr="primarycare"/>
          <p:cNvPicPr>
            <a:picLocks noChangeAspect="1" noChangeArrowheads="1"/>
          </p:cNvPicPr>
          <p:nvPr/>
        </p:nvPicPr>
        <p:blipFill>
          <a:blip r:embed="rId4" cstate="print"/>
          <a:srcRect/>
          <a:stretch>
            <a:fillRect/>
          </a:stretch>
        </p:blipFill>
        <p:spPr bwMode="auto">
          <a:xfrm>
            <a:off x="0" y="2276475"/>
            <a:ext cx="2484438" cy="2076450"/>
          </a:xfrm>
          <a:prstGeom prst="rect">
            <a:avLst/>
          </a:prstGeom>
          <a:noFill/>
          <a:ln w="9525">
            <a:solidFill>
              <a:schemeClr val="tx1"/>
            </a:solidFill>
            <a:miter lim="800000"/>
            <a:headEnd/>
            <a:tailEnd/>
          </a:ln>
        </p:spPr>
      </p:pic>
      <p:pic>
        <p:nvPicPr>
          <p:cNvPr id="320519" name="Picture 7" descr="secondarycare_Sx"/>
          <p:cNvPicPr>
            <a:picLocks noChangeAspect="1" noChangeArrowheads="1"/>
          </p:cNvPicPr>
          <p:nvPr/>
        </p:nvPicPr>
        <p:blipFill>
          <a:blip r:embed="rId5" cstate="print"/>
          <a:srcRect/>
          <a:stretch>
            <a:fillRect/>
          </a:stretch>
        </p:blipFill>
        <p:spPr bwMode="auto">
          <a:xfrm>
            <a:off x="6372225" y="2276475"/>
            <a:ext cx="2627313" cy="2089150"/>
          </a:xfrm>
          <a:prstGeom prst="rect">
            <a:avLst/>
          </a:prstGeom>
          <a:noFill/>
        </p:spPr>
      </p:pic>
      <p:pic>
        <p:nvPicPr>
          <p:cNvPr id="320520" name="Picture 8" descr="emergency"/>
          <p:cNvPicPr>
            <a:picLocks noChangeAspect="1" noChangeArrowheads="1"/>
          </p:cNvPicPr>
          <p:nvPr/>
        </p:nvPicPr>
        <p:blipFill>
          <a:blip r:embed="rId6" cstate="print"/>
          <a:srcRect t="2414" r="1723" b="2695"/>
          <a:stretch>
            <a:fillRect/>
          </a:stretch>
        </p:blipFill>
        <p:spPr bwMode="auto">
          <a:xfrm>
            <a:off x="2411413" y="1844675"/>
            <a:ext cx="4176712" cy="296068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a:endParaRPr lang="en-US"/>
          </a:p>
        </p:txBody>
      </p:sp>
      <p:sp>
        <p:nvSpPr>
          <p:cNvPr id="6147" name="Rectangle 3"/>
          <p:cNvSpPr>
            <a:spLocks noGrp="1" noChangeArrowheads="1"/>
          </p:cNvSpPr>
          <p:nvPr>
            <p:ph type="body" idx="1"/>
          </p:nvPr>
        </p:nvSpPr>
        <p:spPr>
          <a:xfrm>
            <a:off x="457200" y="1600200"/>
            <a:ext cx="4619625" cy="4525963"/>
          </a:xfrm>
        </p:spPr>
        <p:txBody>
          <a:bodyPr/>
          <a:lstStyle/>
          <a:p>
            <a:endParaRPr lang="en-GB"/>
          </a:p>
          <a:p>
            <a:endParaRPr lang="en-GB"/>
          </a:p>
          <a:p>
            <a:endParaRPr lang="en-GB"/>
          </a:p>
        </p:txBody>
      </p:sp>
      <p:pic>
        <p:nvPicPr>
          <p:cNvPr id="6148" name="Picture 4" descr="pressurecooker"/>
          <p:cNvPicPr>
            <a:picLocks noChangeAspect="1" noChangeArrowheads="1"/>
          </p:cNvPicPr>
          <p:nvPr/>
        </p:nvPicPr>
        <p:blipFill>
          <a:blip r:embed="rId2" cstate="print"/>
          <a:srcRect/>
          <a:stretch>
            <a:fillRect/>
          </a:stretch>
        </p:blipFill>
        <p:spPr bwMode="auto">
          <a:xfrm>
            <a:off x="250825" y="188913"/>
            <a:ext cx="8569325" cy="6553200"/>
          </a:xfrm>
          <a:prstGeom prst="rect">
            <a:avLst/>
          </a:prstGeom>
          <a:noFill/>
        </p:spPr>
      </p:pic>
      <p:sp>
        <p:nvSpPr>
          <p:cNvPr id="6150" name="Rectangle 6"/>
          <p:cNvSpPr>
            <a:spLocks noChangeArrowheads="1"/>
          </p:cNvSpPr>
          <p:nvPr/>
        </p:nvSpPr>
        <p:spPr bwMode="auto">
          <a:xfrm>
            <a:off x="4932363" y="3860800"/>
            <a:ext cx="3095625" cy="1554163"/>
          </a:xfrm>
          <a:prstGeom prst="rect">
            <a:avLst/>
          </a:prstGeom>
          <a:noFill/>
          <a:ln w="9525">
            <a:noFill/>
            <a:miter lim="800000"/>
            <a:headEnd/>
            <a:tailEnd/>
          </a:ln>
          <a:effectLst/>
        </p:spPr>
        <p:txBody>
          <a:bodyPr>
            <a:spAutoFit/>
          </a:bodyPr>
          <a:lstStyle/>
          <a:p>
            <a:r>
              <a:rPr lang="en-GB" sz="3200"/>
              <a:t> </a:t>
            </a:r>
          </a:p>
          <a:p>
            <a:endParaRPr lang="en-GB" sz="3200"/>
          </a:p>
          <a:p>
            <a:endParaRPr lang="en-GB" sz="3200"/>
          </a:p>
        </p:txBody>
      </p:sp>
      <p:pic>
        <p:nvPicPr>
          <p:cNvPr id="6151" name="Picture 7" descr="cost"/>
          <p:cNvPicPr>
            <a:picLocks noChangeAspect="1" noChangeArrowheads="1"/>
          </p:cNvPicPr>
          <p:nvPr/>
        </p:nvPicPr>
        <p:blipFill>
          <a:blip r:embed="rId3" cstate="print"/>
          <a:srcRect/>
          <a:stretch>
            <a:fillRect/>
          </a:stretch>
        </p:blipFill>
        <p:spPr bwMode="auto">
          <a:xfrm>
            <a:off x="6804025" y="3933825"/>
            <a:ext cx="1714500" cy="1809750"/>
          </a:xfrm>
          <a:prstGeom prst="rect">
            <a:avLst/>
          </a:prstGeom>
          <a:noFill/>
        </p:spPr>
      </p:pic>
      <p:pic>
        <p:nvPicPr>
          <p:cNvPr id="6152" name="Picture 8" descr="quality"/>
          <p:cNvPicPr>
            <a:picLocks noChangeAspect="1" noChangeArrowheads="1"/>
          </p:cNvPicPr>
          <p:nvPr/>
        </p:nvPicPr>
        <p:blipFill>
          <a:blip r:embed="rId4" cstate="print"/>
          <a:srcRect/>
          <a:stretch>
            <a:fillRect/>
          </a:stretch>
        </p:blipFill>
        <p:spPr bwMode="auto">
          <a:xfrm>
            <a:off x="684213" y="4005263"/>
            <a:ext cx="1566862" cy="1655762"/>
          </a:xfrm>
          <a:prstGeom prst="rect">
            <a:avLst/>
          </a:prstGeom>
          <a:noFill/>
          <a:ln w="9525">
            <a:solidFill>
              <a:schemeClr val="tx1"/>
            </a:solidFill>
            <a:miter lim="800000"/>
            <a:headEnd/>
            <a:tailEnd/>
          </a:ln>
        </p:spPr>
      </p:pic>
      <p:pic>
        <p:nvPicPr>
          <p:cNvPr id="6153" name="Picture 9" descr="risk"/>
          <p:cNvPicPr>
            <a:picLocks noChangeAspect="1" noChangeArrowheads="1"/>
          </p:cNvPicPr>
          <p:nvPr/>
        </p:nvPicPr>
        <p:blipFill>
          <a:blip r:embed="rId5" cstate="print"/>
          <a:srcRect l="13921" t="14583" r="16479" b="1843"/>
          <a:stretch>
            <a:fillRect/>
          </a:stretch>
        </p:blipFill>
        <p:spPr bwMode="auto">
          <a:xfrm>
            <a:off x="2627313" y="4652963"/>
            <a:ext cx="1549400" cy="1752600"/>
          </a:xfrm>
          <a:prstGeom prst="rect">
            <a:avLst/>
          </a:prstGeom>
          <a:noFill/>
          <a:ln w="9525">
            <a:noFill/>
            <a:miter lim="800000"/>
            <a:headEnd/>
            <a:tailEnd/>
          </a:ln>
        </p:spPr>
      </p:pic>
      <p:pic>
        <p:nvPicPr>
          <p:cNvPr id="6154" name="Picture 10" descr="timer"/>
          <p:cNvPicPr>
            <a:picLocks noChangeAspect="1" noChangeArrowheads="1"/>
          </p:cNvPicPr>
          <p:nvPr/>
        </p:nvPicPr>
        <p:blipFill>
          <a:blip r:embed="rId6" cstate="print"/>
          <a:srcRect/>
          <a:stretch>
            <a:fillRect/>
          </a:stretch>
        </p:blipFill>
        <p:spPr bwMode="auto">
          <a:xfrm>
            <a:off x="4787900" y="4797425"/>
            <a:ext cx="1655763" cy="1649413"/>
          </a:xfrm>
          <a:prstGeom prst="rect">
            <a:avLst/>
          </a:prstGeom>
          <a:noFill/>
        </p:spPr>
      </p:pic>
      <p:pic>
        <p:nvPicPr>
          <p:cNvPr id="11" name="Picture 8" descr="emergency"/>
          <p:cNvPicPr>
            <a:picLocks noChangeAspect="1" noChangeArrowheads="1"/>
          </p:cNvPicPr>
          <p:nvPr/>
        </p:nvPicPr>
        <p:blipFill>
          <a:blip r:embed="rId7" cstate="print"/>
          <a:srcRect l="2520" t="2414" r="1723" b="2695"/>
          <a:stretch>
            <a:fillRect/>
          </a:stretch>
        </p:blipFill>
        <p:spPr bwMode="auto">
          <a:xfrm>
            <a:off x="2936110" y="1124744"/>
            <a:ext cx="3508098" cy="255216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noChangeArrowheads="1"/>
          </p:cNvPicPr>
          <p:nvPr/>
        </p:nvPicPr>
        <p:blipFill>
          <a:blip r:embed="rId3" cstate="print"/>
          <a:srcRect/>
          <a:stretch>
            <a:fillRect/>
          </a:stretch>
        </p:blipFill>
        <p:spPr bwMode="auto">
          <a:xfrm>
            <a:off x="0" y="2205038"/>
            <a:ext cx="3505200" cy="2286000"/>
          </a:xfrm>
          <a:prstGeom prst="rect">
            <a:avLst/>
          </a:prstGeom>
          <a:noFill/>
          <a:ln w="9525">
            <a:noFill/>
            <a:round/>
            <a:headEnd/>
            <a:tailEnd/>
          </a:ln>
        </p:spPr>
      </p:pic>
      <p:pic>
        <p:nvPicPr>
          <p:cNvPr id="7171" name="Picture 2"/>
          <p:cNvPicPr>
            <a:picLocks noChangeAspect="1" noChangeArrowheads="1"/>
          </p:cNvPicPr>
          <p:nvPr/>
        </p:nvPicPr>
        <p:blipFill>
          <a:blip r:embed="rId4" cstate="print"/>
          <a:srcRect l="18225"/>
          <a:stretch>
            <a:fillRect/>
          </a:stretch>
        </p:blipFill>
        <p:spPr bwMode="auto">
          <a:xfrm>
            <a:off x="0" y="4508500"/>
            <a:ext cx="2987675" cy="2349500"/>
          </a:xfrm>
          <a:prstGeom prst="rect">
            <a:avLst/>
          </a:prstGeom>
          <a:noFill/>
          <a:ln w="9525">
            <a:noFill/>
            <a:round/>
            <a:headEnd/>
            <a:tailEnd/>
          </a:ln>
        </p:spPr>
      </p:pic>
      <p:pic>
        <p:nvPicPr>
          <p:cNvPr id="7172" name="Picture 3"/>
          <p:cNvPicPr>
            <a:picLocks noChangeAspect="1" noChangeArrowheads="1"/>
          </p:cNvPicPr>
          <p:nvPr/>
        </p:nvPicPr>
        <p:blipFill>
          <a:blip r:embed="rId5" cstate="print"/>
          <a:srcRect/>
          <a:stretch>
            <a:fillRect/>
          </a:stretch>
        </p:blipFill>
        <p:spPr bwMode="auto">
          <a:xfrm>
            <a:off x="3059113" y="4572000"/>
            <a:ext cx="3352800" cy="2286000"/>
          </a:xfrm>
          <a:prstGeom prst="rect">
            <a:avLst/>
          </a:prstGeom>
          <a:noFill/>
          <a:ln w="9525">
            <a:noFill/>
            <a:round/>
            <a:headEnd/>
            <a:tailEnd/>
          </a:ln>
        </p:spPr>
      </p:pic>
      <p:pic>
        <p:nvPicPr>
          <p:cNvPr id="7173" name="Picture 4"/>
          <p:cNvPicPr>
            <a:picLocks noChangeAspect="1" noChangeArrowheads="1"/>
          </p:cNvPicPr>
          <p:nvPr/>
        </p:nvPicPr>
        <p:blipFill>
          <a:blip r:embed="rId6" cstate="print"/>
          <a:srcRect/>
          <a:stretch>
            <a:fillRect/>
          </a:stretch>
        </p:blipFill>
        <p:spPr bwMode="auto">
          <a:xfrm>
            <a:off x="0" y="0"/>
            <a:ext cx="2971800" cy="2286000"/>
          </a:xfrm>
          <a:prstGeom prst="rect">
            <a:avLst/>
          </a:prstGeom>
          <a:noFill/>
          <a:ln w="9525">
            <a:noFill/>
            <a:round/>
            <a:headEnd/>
            <a:tailEnd/>
          </a:ln>
        </p:spPr>
      </p:pic>
      <p:pic>
        <p:nvPicPr>
          <p:cNvPr id="7174" name="Picture 5"/>
          <p:cNvPicPr>
            <a:picLocks noChangeAspect="1" noChangeArrowheads="1"/>
          </p:cNvPicPr>
          <p:nvPr/>
        </p:nvPicPr>
        <p:blipFill>
          <a:blip r:embed="rId7" cstate="print"/>
          <a:srcRect/>
          <a:stretch>
            <a:fillRect/>
          </a:stretch>
        </p:blipFill>
        <p:spPr bwMode="auto">
          <a:xfrm>
            <a:off x="3132138" y="0"/>
            <a:ext cx="3311525" cy="2133600"/>
          </a:xfrm>
          <a:prstGeom prst="rect">
            <a:avLst/>
          </a:prstGeom>
          <a:noFill/>
          <a:ln w="9525">
            <a:noFill/>
            <a:round/>
            <a:headEnd/>
            <a:tailEnd/>
          </a:ln>
        </p:spPr>
      </p:pic>
      <p:pic>
        <p:nvPicPr>
          <p:cNvPr id="7175" name="Picture 6"/>
          <p:cNvPicPr>
            <a:picLocks noChangeAspect="1" noChangeArrowheads="1"/>
          </p:cNvPicPr>
          <p:nvPr/>
        </p:nvPicPr>
        <p:blipFill>
          <a:blip r:embed="rId8" cstate="print"/>
          <a:srcRect/>
          <a:stretch>
            <a:fillRect/>
          </a:stretch>
        </p:blipFill>
        <p:spPr bwMode="auto">
          <a:xfrm>
            <a:off x="6477000" y="0"/>
            <a:ext cx="2667000" cy="6858000"/>
          </a:xfrm>
          <a:prstGeom prst="rect">
            <a:avLst/>
          </a:prstGeom>
          <a:noFill/>
          <a:ln w="9525">
            <a:noFill/>
            <a:round/>
            <a:headEnd/>
            <a:tailEnd/>
          </a:ln>
        </p:spPr>
      </p:pic>
      <p:pic>
        <p:nvPicPr>
          <p:cNvPr id="7176" name="Picture 7"/>
          <p:cNvPicPr>
            <a:picLocks noChangeAspect="1" noChangeArrowheads="1"/>
          </p:cNvPicPr>
          <p:nvPr/>
        </p:nvPicPr>
        <p:blipFill>
          <a:blip r:embed="rId9" cstate="print"/>
          <a:srcRect/>
          <a:stretch>
            <a:fillRect/>
          </a:stretch>
        </p:blipFill>
        <p:spPr bwMode="auto">
          <a:xfrm>
            <a:off x="2987675" y="2205038"/>
            <a:ext cx="3497263" cy="2325687"/>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andy%20patients%20tablet4"/>
          <p:cNvPicPr>
            <a:picLocks noChangeAspect="1" noChangeArrowheads="1"/>
          </p:cNvPicPr>
          <p:nvPr/>
        </p:nvPicPr>
        <p:blipFill>
          <a:blip r:embed="rId3" cstate="print"/>
          <a:srcRect/>
          <a:stretch>
            <a:fillRect/>
          </a:stretch>
        </p:blipFill>
        <p:spPr bwMode="auto">
          <a:xfrm>
            <a:off x="7235825" y="5373688"/>
            <a:ext cx="1006475" cy="1008062"/>
          </a:xfrm>
          <a:prstGeom prst="rect">
            <a:avLst/>
          </a:prstGeom>
          <a:noFill/>
        </p:spPr>
      </p:pic>
      <p:pic>
        <p:nvPicPr>
          <p:cNvPr id="15363" name="Picture 3" descr="spiral"/>
          <p:cNvPicPr>
            <a:picLocks noChangeAspect="1" noChangeArrowheads="1"/>
          </p:cNvPicPr>
          <p:nvPr/>
        </p:nvPicPr>
        <p:blipFill>
          <a:blip r:embed="rId4" cstate="print"/>
          <a:srcRect/>
          <a:stretch>
            <a:fillRect/>
          </a:stretch>
        </p:blipFill>
        <p:spPr bwMode="auto">
          <a:xfrm>
            <a:off x="3962400" y="3124200"/>
            <a:ext cx="1447800" cy="1447800"/>
          </a:xfrm>
          <a:prstGeom prst="rect">
            <a:avLst/>
          </a:prstGeom>
          <a:noFill/>
        </p:spPr>
      </p:pic>
      <p:sp>
        <p:nvSpPr>
          <p:cNvPr id="15364" name="Oval 4"/>
          <p:cNvSpPr>
            <a:spLocks noChangeArrowheads="1"/>
          </p:cNvSpPr>
          <p:nvPr/>
        </p:nvSpPr>
        <p:spPr bwMode="auto">
          <a:xfrm>
            <a:off x="2133600" y="2209800"/>
            <a:ext cx="5105400" cy="3810000"/>
          </a:xfrm>
          <a:prstGeom prst="ellipse">
            <a:avLst/>
          </a:prstGeom>
          <a:noFill/>
          <a:ln w="19050">
            <a:solidFill>
              <a:schemeClr val="tx1"/>
            </a:solidFill>
            <a:round/>
            <a:headEnd/>
            <a:tailEnd/>
          </a:ln>
          <a:effectLst/>
        </p:spPr>
        <p:txBody>
          <a:bodyPr wrap="none" anchor="ctr"/>
          <a:lstStyle/>
          <a:p>
            <a:endParaRPr lang="en-GB"/>
          </a:p>
        </p:txBody>
      </p:sp>
      <p:pic>
        <p:nvPicPr>
          <p:cNvPr id="15365" name="Picture 5" descr="bbctrauma_group"/>
          <p:cNvPicPr>
            <a:picLocks noChangeAspect="1" noChangeArrowheads="1"/>
          </p:cNvPicPr>
          <p:nvPr/>
        </p:nvPicPr>
        <p:blipFill>
          <a:blip r:embed="rId5" cstate="print"/>
          <a:srcRect/>
          <a:stretch>
            <a:fillRect/>
          </a:stretch>
        </p:blipFill>
        <p:spPr bwMode="auto">
          <a:xfrm>
            <a:off x="827088" y="4868863"/>
            <a:ext cx="1236662" cy="1201737"/>
          </a:xfrm>
          <a:prstGeom prst="rect">
            <a:avLst/>
          </a:prstGeom>
          <a:noFill/>
        </p:spPr>
      </p:pic>
      <p:sp>
        <p:nvSpPr>
          <p:cNvPr id="15366" name="Oval 6"/>
          <p:cNvSpPr>
            <a:spLocks noChangeArrowheads="1"/>
          </p:cNvSpPr>
          <p:nvPr/>
        </p:nvSpPr>
        <p:spPr bwMode="auto">
          <a:xfrm>
            <a:off x="179388" y="4437063"/>
            <a:ext cx="2654300" cy="1938337"/>
          </a:xfrm>
          <a:prstGeom prst="ellipse">
            <a:avLst/>
          </a:prstGeom>
          <a:noFill/>
          <a:ln w="9525">
            <a:solidFill>
              <a:schemeClr val="tx1"/>
            </a:solidFill>
            <a:round/>
            <a:headEnd/>
            <a:tailEnd/>
          </a:ln>
          <a:effectLst/>
        </p:spPr>
        <p:txBody>
          <a:bodyPr wrap="none" anchor="ctr"/>
          <a:lstStyle/>
          <a:p>
            <a:endParaRPr lang="en-GB"/>
          </a:p>
        </p:txBody>
      </p:sp>
      <p:sp>
        <p:nvSpPr>
          <p:cNvPr id="15367" name="Oval 7"/>
          <p:cNvSpPr>
            <a:spLocks noChangeArrowheads="1"/>
          </p:cNvSpPr>
          <p:nvPr/>
        </p:nvSpPr>
        <p:spPr bwMode="auto">
          <a:xfrm>
            <a:off x="6372225" y="4076700"/>
            <a:ext cx="2520950" cy="2333625"/>
          </a:xfrm>
          <a:prstGeom prst="ellipse">
            <a:avLst/>
          </a:prstGeom>
          <a:noFill/>
          <a:ln w="9525">
            <a:solidFill>
              <a:schemeClr val="tx1"/>
            </a:solidFill>
            <a:round/>
            <a:headEnd/>
            <a:tailEnd/>
          </a:ln>
          <a:effectLst/>
        </p:spPr>
        <p:txBody>
          <a:bodyPr wrap="none" anchor="ctr"/>
          <a:lstStyle/>
          <a:p>
            <a:endParaRPr lang="en-GB"/>
          </a:p>
        </p:txBody>
      </p:sp>
      <p:sp>
        <p:nvSpPr>
          <p:cNvPr id="15368" name="Text Box 8"/>
          <p:cNvSpPr txBox="1">
            <a:spLocks noChangeArrowheads="1"/>
          </p:cNvSpPr>
          <p:nvPr/>
        </p:nvSpPr>
        <p:spPr bwMode="auto">
          <a:xfrm>
            <a:off x="2843808" y="2204864"/>
            <a:ext cx="1688852" cy="461665"/>
          </a:xfrm>
          <a:prstGeom prst="rect">
            <a:avLst/>
          </a:prstGeom>
          <a:solidFill>
            <a:schemeClr val="bg1"/>
          </a:solidFill>
          <a:ln w="9525">
            <a:noFill/>
            <a:miter lim="800000"/>
            <a:headEnd/>
            <a:tailEnd/>
          </a:ln>
          <a:effectLst/>
        </p:spPr>
        <p:txBody>
          <a:bodyPr wrap="square">
            <a:spAutoFit/>
          </a:bodyPr>
          <a:lstStyle/>
          <a:p>
            <a:pPr eaLnBrk="0" hangingPunct="0">
              <a:spcBef>
                <a:spcPct val="50000"/>
              </a:spcBef>
            </a:pPr>
            <a:r>
              <a:rPr lang="en-GB" sz="2400" dirty="0"/>
              <a:t>Referral in</a:t>
            </a:r>
            <a:endParaRPr lang="en-GB" sz="2400" dirty="0">
              <a:latin typeface="Times New Roman" pitchFamily="18" charset="0"/>
            </a:endParaRPr>
          </a:p>
        </p:txBody>
      </p:sp>
      <p:sp>
        <p:nvSpPr>
          <p:cNvPr id="15369" name="Text Box 9"/>
          <p:cNvSpPr txBox="1">
            <a:spLocks noChangeArrowheads="1"/>
          </p:cNvSpPr>
          <p:nvPr/>
        </p:nvSpPr>
        <p:spPr bwMode="auto">
          <a:xfrm>
            <a:off x="3810000" y="2667000"/>
            <a:ext cx="2133600" cy="457200"/>
          </a:xfrm>
          <a:prstGeom prst="rect">
            <a:avLst/>
          </a:prstGeom>
          <a:noFill/>
          <a:ln w="9525">
            <a:noFill/>
            <a:miter lim="800000"/>
            <a:headEnd/>
            <a:tailEnd/>
          </a:ln>
          <a:effectLst/>
        </p:spPr>
        <p:txBody>
          <a:bodyPr>
            <a:spAutoFit/>
          </a:bodyPr>
          <a:lstStyle/>
          <a:p>
            <a:pPr eaLnBrk="0" hangingPunct="0">
              <a:spcBef>
                <a:spcPct val="50000"/>
              </a:spcBef>
            </a:pPr>
            <a:r>
              <a:rPr lang="en-GB" sz="2400"/>
              <a:t>Assessment</a:t>
            </a:r>
            <a:endParaRPr lang="en-GB" sz="2400">
              <a:latin typeface="Times New Roman" pitchFamily="18" charset="0"/>
            </a:endParaRPr>
          </a:p>
        </p:txBody>
      </p:sp>
      <p:sp>
        <p:nvSpPr>
          <p:cNvPr id="15370" name="Text Box 10"/>
          <p:cNvSpPr txBox="1">
            <a:spLocks noChangeArrowheads="1"/>
          </p:cNvSpPr>
          <p:nvPr/>
        </p:nvSpPr>
        <p:spPr bwMode="auto">
          <a:xfrm>
            <a:off x="5364163" y="4149725"/>
            <a:ext cx="1541462" cy="457200"/>
          </a:xfrm>
          <a:prstGeom prst="rect">
            <a:avLst/>
          </a:prstGeom>
          <a:noFill/>
          <a:ln w="9525">
            <a:noFill/>
            <a:miter lim="800000"/>
            <a:headEnd/>
            <a:tailEnd/>
          </a:ln>
          <a:effectLst/>
        </p:spPr>
        <p:txBody>
          <a:bodyPr wrap="none">
            <a:spAutoFit/>
          </a:bodyPr>
          <a:lstStyle/>
          <a:p>
            <a:pPr eaLnBrk="0" hangingPunct="0"/>
            <a:r>
              <a:rPr lang="en-GB" sz="2400"/>
              <a:t>Plan Care</a:t>
            </a:r>
            <a:endParaRPr lang="en-GB" sz="2400">
              <a:latin typeface="Times New Roman" pitchFamily="18" charset="0"/>
            </a:endParaRPr>
          </a:p>
        </p:txBody>
      </p:sp>
      <p:sp>
        <p:nvSpPr>
          <p:cNvPr id="15371" name="Text Box 11"/>
          <p:cNvSpPr txBox="1">
            <a:spLocks noChangeArrowheads="1"/>
          </p:cNvSpPr>
          <p:nvPr/>
        </p:nvSpPr>
        <p:spPr bwMode="auto">
          <a:xfrm>
            <a:off x="2743200" y="4267200"/>
            <a:ext cx="1981200" cy="457200"/>
          </a:xfrm>
          <a:prstGeom prst="rect">
            <a:avLst/>
          </a:prstGeom>
          <a:noFill/>
          <a:ln w="9525">
            <a:noFill/>
            <a:miter lim="800000"/>
            <a:headEnd/>
            <a:tailEnd/>
          </a:ln>
          <a:effectLst/>
        </p:spPr>
        <p:txBody>
          <a:bodyPr>
            <a:spAutoFit/>
          </a:bodyPr>
          <a:lstStyle/>
          <a:p>
            <a:pPr eaLnBrk="0" hangingPunct="0">
              <a:spcBef>
                <a:spcPct val="50000"/>
              </a:spcBef>
            </a:pPr>
            <a:r>
              <a:rPr lang="en-GB" sz="2400"/>
              <a:t>Deliver Care</a:t>
            </a:r>
          </a:p>
        </p:txBody>
      </p:sp>
      <p:sp>
        <p:nvSpPr>
          <p:cNvPr id="15372" name="Text Box 12"/>
          <p:cNvSpPr txBox="1">
            <a:spLocks noChangeArrowheads="1"/>
          </p:cNvSpPr>
          <p:nvPr/>
        </p:nvSpPr>
        <p:spPr bwMode="auto">
          <a:xfrm>
            <a:off x="4724400" y="6096000"/>
            <a:ext cx="1905000" cy="457200"/>
          </a:xfrm>
          <a:prstGeom prst="rect">
            <a:avLst/>
          </a:prstGeom>
          <a:noFill/>
          <a:ln w="9525">
            <a:noFill/>
            <a:miter lim="800000"/>
            <a:headEnd/>
            <a:tailEnd/>
          </a:ln>
          <a:effectLst/>
        </p:spPr>
        <p:txBody>
          <a:bodyPr>
            <a:spAutoFit/>
          </a:bodyPr>
          <a:lstStyle/>
          <a:p>
            <a:pPr eaLnBrk="0" hangingPunct="0">
              <a:spcBef>
                <a:spcPct val="50000"/>
              </a:spcBef>
            </a:pPr>
            <a:r>
              <a:rPr lang="en-GB" sz="2400"/>
              <a:t>Referral Out</a:t>
            </a:r>
            <a:endParaRPr lang="en-GB" sz="2400">
              <a:latin typeface="Times New Roman" pitchFamily="18" charset="0"/>
            </a:endParaRPr>
          </a:p>
        </p:txBody>
      </p:sp>
      <p:sp>
        <p:nvSpPr>
          <p:cNvPr id="15373" name="AutoShape 13"/>
          <p:cNvSpPr>
            <a:spLocks noChangeArrowheads="1"/>
          </p:cNvSpPr>
          <p:nvPr/>
        </p:nvSpPr>
        <p:spPr bwMode="auto">
          <a:xfrm>
            <a:off x="4572000" y="1981200"/>
            <a:ext cx="304800" cy="762000"/>
          </a:xfrm>
          <a:prstGeom prst="downArrow">
            <a:avLst>
              <a:gd name="adj1" fmla="val 50000"/>
              <a:gd name="adj2" fmla="val 62500"/>
            </a:avLst>
          </a:prstGeom>
          <a:solidFill>
            <a:schemeClr val="accent1"/>
          </a:solidFill>
          <a:ln w="9525">
            <a:solidFill>
              <a:schemeClr val="tx1"/>
            </a:solidFill>
            <a:miter lim="800000"/>
            <a:headEnd/>
            <a:tailEnd/>
          </a:ln>
          <a:effectLst/>
        </p:spPr>
        <p:txBody>
          <a:bodyPr wrap="none" anchor="ctr"/>
          <a:lstStyle/>
          <a:p>
            <a:endParaRPr lang="en-GB"/>
          </a:p>
        </p:txBody>
      </p:sp>
      <p:sp>
        <p:nvSpPr>
          <p:cNvPr id="15374" name="AutoShape 14"/>
          <p:cNvSpPr>
            <a:spLocks noChangeArrowheads="1"/>
          </p:cNvSpPr>
          <p:nvPr/>
        </p:nvSpPr>
        <p:spPr bwMode="auto">
          <a:xfrm>
            <a:off x="4495800" y="5410200"/>
            <a:ext cx="381000" cy="914400"/>
          </a:xfrm>
          <a:prstGeom prst="downArrow">
            <a:avLst>
              <a:gd name="adj1" fmla="val 50000"/>
              <a:gd name="adj2" fmla="val 60000"/>
            </a:avLst>
          </a:prstGeom>
          <a:solidFill>
            <a:schemeClr val="accent1"/>
          </a:solidFill>
          <a:ln w="9525">
            <a:solidFill>
              <a:schemeClr val="tx1"/>
            </a:solidFill>
            <a:miter lim="800000"/>
            <a:headEnd/>
            <a:tailEnd/>
          </a:ln>
          <a:effectLst/>
        </p:spPr>
        <p:txBody>
          <a:bodyPr wrap="none" anchor="ctr"/>
          <a:lstStyle/>
          <a:p>
            <a:endParaRPr lang="en-GB"/>
          </a:p>
        </p:txBody>
      </p:sp>
      <p:sp>
        <p:nvSpPr>
          <p:cNvPr id="15375" name="Text Box 15"/>
          <p:cNvSpPr txBox="1">
            <a:spLocks noChangeArrowheads="1"/>
          </p:cNvSpPr>
          <p:nvPr/>
        </p:nvSpPr>
        <p:spPr bwMode="auto">
          <a:xfrm>
            <a:off x="250825" y="1844675"/>
            <a:ext cx="3097213"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Frontline </a:t>
            </a:r>
            <a:r>
              <a:rPr lang="en-GB" sz="2400" dirty="0">
                <a:latin typeface="Times New Roman" pitchFamily="18" charset="0"/>
              </a:rPr>
              <a:t>(1 patient)</a:t>
            </a:r>
          </a:p>
        </p:txBody>
      </p:sp>
      <p:sp>
        <p:nvSpPr>
          <p:cNvPr id="15376" name="Text Box 16"/>
          <p:cNvSpPr txBox="1">
            <a:spLocks noChangeArrowheads="1"/>
          </p:cNvSpPr>
          <p:nvPr/>
        </p:nvSpPr>
        <p:spPr bwMode="auto">
          <a:xfrm>
            <a:off x="250825" y="765175"/>
            <a:ext cx="3744913"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Research </a:t>
            </a:r>
            <a:r>
              <a:rPr lang="en-GB" sz="2400" dirty="0">
                <a:latin typeface="Times New Roman" pitchFamily="18" charset="0"/>
              </a:rPr>
              <a:t>(++ patients)</a:t>
            </a:r>
          </a:p>
        </p:txBody>
      </p:sp>
      <p:sp>
        <p:nvSpPr>
          <p:cNvPr id="15377" name="Text Box 17"/>
          <p:cNvSpPr txBox="1">
            <a:spLocks noChangeArrowheads="1"/>
          </p:cNvSpPr>
          <p:nvPr/>
        </p:nvSpPr>
        <p:spPr bwMode="auto">
          <a:xfrm>
            <a:off x="250825" y="1268413"/>
            <a:ext cx="3168650"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Audit </a:t>
            </a:r>
            <a:r>
              <a:rPr lang="en-GB" sz="2400" dirty="0">
                <a:latin typeface="Times New Roman" pitchFamily="18" charset="0"/>
              </a:rPr>
              <a:t>( &gt; 1 patient)</a:t>
            </a:r>
          </a:p>
        </p:txBody>
      </p:sp>
      <p:sp>
        <p:nvSpPr>
          <p:cNvPr id="15378" name="Line 18"/>
          <p:cNvSpPr>
            <a:spLocks noChangeShapeType="1"/>
          </p:cNvSpPr>
          <p:nvPr/>
        </p:nvSpPr>
        <p:spPr bwMode="auto">
          <a:xfrm>
            <a:off x="467544" y="1700808"/>
            <a:ext cx="8001000" cy="0"/>
          </a:xfrm>
          <a:prstGeom prst="line">
            <a:avLst/>
          </a:prstGeom>
          <a:noFill/>
          <a:ln w="9525">
            <a:solidFill>
              <a:schemeClr val="tx1"/>
            </a:solidFill>
            <a:round/>
            <a:headEnd/>
            <a:tailEnd/>
          </a:ln>
          <a:effectLst/>
        </p:spPr>
        <p:txBody>
          <a:bodyPr wrap="none" anchor="ctr"/>
          <a:lstStyle/>
          <a:p>
            <a:endParaRPr lang="en-GB"/>
          </a:p>
        </p:txBody>
      </p:sp>
      <p:sp>
        <p:nvSpPr>
          <p:cNvPr id="15379" name="Line 19"/>
          <p:cNvSpPr>
            <a:spLocks noChangeShapeType="1"/>
          </p:cNvSpPr>
          <p:nvPr/>
        </p:nvSpPr>
        <p:spPr bwMode="auto">
          <a:xfrm>
            <a:off x="468313" y="1268413"/>
            <a:ext cx="8001000" cy="0"/>
          </a:xfrm>
          <a:prstGeom prst="line">
            <a:avLst/>
          </a:prstGeom>
          <a:noFill/>
          <a:ln w="9525">
            <a:solidFill>
              <a:schemeClr val="tx1"/>
            </a:solidFill>
            <a:round/>
            <a:headEnd/>
            <a:tailEnd/>
          </a:ln>
          <a:effectLst/>
        </p:spPr>
        <p:txBody>
          <a:bodyPr wrap="none" anchor="ctr"/>
          <a:lstStyle/>
          <a:p>
            <a:endParaRPr lang="en-GB"/>
          </a:p>
        </p:txBody>
      </p:sp>
      <p:sp>
        <p:nvSpPr>
          <p:cNvPr id="15381" name="Text Box 21"/>
          <p:cNvSpPr txBox="1">
            <a:spLocks noChangeArrowheads="1"/>
          </p:cNvSpPr>
          <p:nvPr/>
        </p:nvSpPr>
        <p:spPr bwMode="auto">
          <a:xfrm>
            <a:off x="3348038" y="836613"/>
            <a:ext cx="5795962" cy="1277273"/>
          </a:xfrm>
          <a:prstGeom prst="rect">
            <a:avLst/>
          </a:prstGeom>
          <a:noFill/>
          <a:ln w="9525">
            <a:noFill/>
            <a:miter lim="800000"/>
            <a:headEnd/>
            <a:tailEnd/>
          </a:ln>
          <a:effectLst/>
        </p:spPr>
        <p:txBody>
          <a:bodyPr wrap="square">
            <a:spAutoFit/>
          </a:bodyPr>
          <a:lstStyle/>
          <a:p>
            <a:pPr eaLnBrk="0" hangingPunct="0">
              <a:spcBef>
                <a:spcPct val="50000"/>
              </a:spcBef>
            </a:pPr>
            <a:r>
              <a:rPr lang="en-GB" sz="2000" dirty="0" smtClean="0"/>
              <a:t>		</a:t>
            </a:r>
            <a:r>
              <a:rPr lang="en-GB" dirty="0" smtClean="0">
                <a:solidFill>
                  <a:srgbClr val="FF0000"/>
                </a:solidFill>
              </a:rPr>
              <a:t>Doing the Right Thing</a:t>
            </a:r>
          </a:p>
          <a:p>
            <a:pPr eaLnBrk="0" hangingPunct="0">
              <a:spcBef>
                <a:spcPct val="50000"/>
              </a:spcBef>
            </a:pPr>
            <a:r>
              <a:rPr lang="en-GB" dirty="0">
                <a:solidFill>
                  <a:srgbClr val="FF0000"/>
                </a:solidFill>
              </a:rPr>
              <a:t>	</a:t>
            </a:r>
            <a:r>
              <a:rPr lang="en-GB" dirty="0" smtClean="0">
                <a:solidFill>
                  <a:srgbClr val="FF0000"/>
                </a:solidFill>
              </a:rPr>
              <a:t>	Doing Things Right</a:t>
            </a:r>
          </a:p>
          <a:p>
            <a:pPr eaLnBrk="0" hangingPunct="0">
              <a:spcBef>
                <a:spcPct val="50000"/>
              </a:spcBef>
            </a:pPr>
            <a:r>
              <a:rPr lang="en-GB" dirty="0" smtClean="0">
                <a:solidFill>
                  <a:srgbClr val="FF0000"/>
                </a:solidFill>
              </a:rPr>
              <a:t> 		Right Care, Right Place, Right Time</a:t>
            </a:r>
            <a:r>
              <a:rPr lang="en-GB" sz="2000" dirty="0" smtClean="0"/>
              <a:t>	</a:t>
            </a:r>
            <a:endParaRPr lang="en-GB" sz="2000" dirty="0">
              <a:solidFill>
                <a:schemeClr val="bg1"/>
              </a:solidFill>
              <a:latin typeface="Times New Roman" pitchFamily="18" charset="0"/>
            </a:endParaRPr>
          </a:p>
        </p:txBody>
      </p:sp>
      <p:sp>
        <p:nvSpPr>
          <p:cNvPr id="15382" name="AutoShape 22"/>
          <p:cNvSpPr>
            <a:spLocks noChangeArrowheads="1"/>
          </p:cNvSpPr>
          <p:nvPr/>
        </p:nvSpPr>
        <p:spPr bwMode="auto">
          <a:xfrm rot="-1923993">
            <a:off x="5410200" y="3200400"/>
            <a:ext cx="457200" cy="1066800"/>
          </a:xfrm>
          <a:prstGeom prst="upDownArrow">
            <a:avLst>
              <a:gd name="adj1" fmla="val 50000"/>
              <a:gd name="adj2" fmla="val 46667"/>
            </a:avLst>
          </a:prstGeom>
          <a:solidFill>
            <a:schemeClr val="accent1"/>
          </a:solidFill>
          <a:ln w="9525">
            <a:solidFill>
              <a:schemeClr val="tx1"/>
            </a:solidFill>
            <a:miter lim="800000"/>
            <a:headEnd/>
            <a:tailEnd/>
          </a:ln>
          <a:effectLst/>
        </p:spPr>
        <p:txBody>
          <a:bodyPr wrap="none" anchor="ctr"/>
          <a:lstStyle/>
          <a:p>
            <a:endParaRPr lang="en-GB"/>
          </a:p>
        </p:txBody>
      </p:sp>
      <p:sp>
        <p:nvSpPr>
          <p:cNvPr id="15383" name="AutoShape 23"/>
          <p:cNvSpPr>
            <a:spLocks noChangeArrowheads="1"/>
          </p:cNvSpPr>
          <p:nvPr/>
        </p:nvSpPr>
        <p:spPr bwMode="auto">
          <a:xfrm rot="1867753">
            <a:off x="3733800" y="3124200"/>
            <a:ext cx="457200" cy="1066800"/>
          </a:xfrm>
          <a:prstGeom prst="upDownArrow">
            <a:avLst>
              <a:gd name="adj1" fmla="val 50000"/>
              <a:gd name="adj2" fmla="val 46667"/>
            </a:avLst>
          </a:prstGeom>
          <a:solidFill>
            <a:schemeClr val="accent1"/>
          </a:solidFill>
          <a:ln w="9525">
            <a:solidFill>
              <a:schemeClr val="tx1"/>
            </a:solidFill>
            <a:miter lim="800000"/>
            <a:headEnd/>
            <a:tailEnd/>
          </a:ln>
          <a:effectLst/>
        </p:spPr>
        <p:txBody>
          <a:bodyPr wrap="none" anchor="ctr"/>
          <a:lstStyle/>
          <a:p>
            <a:endParaRPr lang="en-GB"/>
          </a:p>
        </p:txBody>
      </p:sp>
      <p:sp>
        <p:nvSpPr>
          <p:cNvPr id="15384" name="AutoShape 24"/>
          <p:cNvSpPr>
            <a:spLocks noChangeArrowheads="1"/>
          </p:cNvSpPr>
          <p:nvPr/>
        </p:nvSpPr>
        <p:spPr bwMode="auto">
          <a:xfrm>
            <a:off x="4191000" y="4572000"/>
            <a:ext cx="1219200" cy="304800"/>
          </a:xfrm>
          <a:prstGeom prst="leftRightArrow">
            <a:avLst>
              <a:gd name="adj1" fmla="val 50000"/>
              <a:gd name="adj2" fmla="val 80000"/>
            </a:avLst>
          </a:prstGeom>
          <a:solidFill>
            <a:schemeClr val="accent1"/>
          </a:solidFill>
          <a:ln w="9525">
            <a:solidFill>
              <a:schemeClr val="tx1"/>
            </a:solidFill>
            <a:miter lim="800000"/>
            <a:headEnd/>
            <a:tailEnd/>
          </a:ln>
          <a:effectLst/>
        </p:spPr>
        <p:txBody>
          <a:bodyPr wrap="none" anchor="ctr"/>
          <a:lstStyle/>
          <a:p>
            <a:endParaRPr lang="en-GB"/>
          </a:p>
        </p:txBody>
      </p:sp>
      <p:sp>
        <p:nvSpPr>
          <p:cNvPr id="15385" name="Text Box 25"/>
          <p:cNvSpPr txBox="1">
            <a:spLocks noChangeArrowheads="1"/>
          </p:cNvSpPr>
          <p:nvPr/>
        </p:nvSpPr>
        <p:spPr bwMode="auto">
          <a:xfrm>
            <a:off x="5486400" y="2971800"/>
            <a:ext cx="1981200" cy="396875"/>
          </a:xfrm>
          <a:prstGeom prst="rect">
            <a:avLst/>
          </a:prstGeom>
          <a:noFill/>
          <a:ln w="9525">
            <a:noFill/>
            <a:miter lim="800000"/>
            <a:headEnd/>
            <a:tailEnd/>
          </a:ln>
          <a:effectLst/>
        </p:spPr>
        <p:txBody>
          <a:bodyPr>
            <a:spAutoFit/>
          </a:bodyPr>
          <a:lstStyle/>
          <a:p>
            <a:pPr eaLnBrk="0" hangingPunct="0">
              <a:spcBef>
                <a:spcPct val="50000"/>
              </a:spcBef>
            </a:pPr>
            <a:r>
              <a:rPr lang="en-GB" sz="2000"/>
              <a:t>Diagnostics</a:t>
            </a:r>
            <a:endParaRPr lang="en-GB" sz="2400">
              <a:latin typeface="Times New Roman" pitchFamily="18" charset="0"/>
            </a:endParaRPr>
          </a:p>
        </p:txBody>
      </p:sp>
      <p:sp>
        <p:nvSpPr>
          <p:cNvPr id="15386" name="Text Box 26"/>
          <p:cNvSpPr txBox="1">
            <a:spLocks noChangeArrowheads="1"/>
          </p:cNvSpPr>
          <p:nvPr/>
        </p:nvSpPr>
        <p:spPr bwMode="auto">
          <a:xfrm>
            <a:off x="3200400" y="4800600"/>
            <a:ext cx="1143000" cy="396875"/>
          </a:xfrm>
          <a:prstGeom prst="rect">
            <a:avLst/>
          </a:prstGeom>
          <a:noFill/>
          <a:ln w="9525">
            <a:noFill/>
            <a:miter lim="800000"/>
            <a:headEnd/>
            <a:tailEnd/>
          </a:ln>
          <a:effectLst/>
        </p:spPr>
        <p:txBody>
          <a:bodyPr>
            <a:spAutoFit/>
          </a:bodyPr>
          <a:lstStyle/>
          <a:p>
            <a:pPr eaLnBrk="0" hangingPunct="0">
              <a:spcBef>
                <a:spcPct val="50000"/>
              </a:spcBef>
            </a:pPr>
            <a:r>
              <a:rPr lang="en-GB" sz="2000"/>
              <a:t>Sorting</a:t>
            </a:r>
            <a:endParaRPr lang="en-GB" sz="2400">
              <a:latin typeface="Times New Roman" pitchFamily="18" charset="0"/>
            </a:endParaRPr>
          </a:p>
        </p:txBody>
      </p:sp>
      <p:pic>
        <p:nvPicPr>
          <p:cNvPr id="15387" name="Picture 27" descr="fatnotessmall"/>
          <p:cNvPicPr>
            <a:picLocks noChangeAspect="1" noChangeArrowheads="1"/>
          </p:cNvPicPr>
          <p:nvPr/>
        </p:nvPicPr>
        <p:blipFill>
          <a:blip r:embed="rId6" cstate="print"/>
          <a:srcRect l="5000" t="38016" r="32460" b="11499"/>
          <a:stretch>
            <a:fillRect/>
          </a:stretch>
        </p:blipFill>
        <p:spPr bwMode="auto">
          <a:xfrm>
            <a:off x="7164388" y="4437063"/>
            <a:ext cx="1150937" cy="936625"/>
          </a:xfrm>
          <a:prstGeom prst="rect">
            <a:avLst/>
          </a:prstGeom>
          <a:noFill/>
        </p:spPr>
      </p:pic>
      <p:sp>
        <p:nvSpPr>
          <p:cNvPr id="15388" name="AutoShape 28"/>
          <p:cNvSpPr>
            <a:spLocks noChangeArrowheads="1"/>
          </p:cNvSpPr>
          <p:nvPr/>
        </p:nvSpPr>
        <p:spPr bwMode="auto">
          <a:xfrm rot="2186942">
            <a:off x="4500563" y="4797425"/>
            <a:ext cx="2735262" cy="223838"/>
          </a:xfrm>
          <a:prstGeom prst="leftRightArrow">
            <a:avLst>
              <a:gd name="adj1" fmla="val 50000"/>
              <a:gd name="adj2" fmla="val 244397"/>
            </a:avLst>
          </a:prstGeom>
          <a:noFill/>
          <a:ln w="9525">
            <a:solidFill>
              <a:schemeClr val="tx1"/>
            </a:solidFill>
            <a:miter lim="800000"/>
            <a:headEnd/>
            <a:tailEnd/>
          </a:ln>
          <a:effectLst/>
        </p:spPr>
        <p:txBody>
          <a:bodyPr wrap="none" anchor="ctr"/>
          <a:lstStyle/>
          <a:p>
            <a:endParaRPr lang="en-GB"/>
          </a:p>
        </p:txBody>
      </p:sp>
      <p:pic>
        <p:nvPicPr>
          <p:cNvPr id="15389" name="Picture 29" descr="doctor_patient"/>
          <p:cNvPicPr>
            <a:picLocks noChangeAspect="1" noChangeArrowheads="1"/>
          </p:cNvPicPr>
          <p:nvPr/>
        </p:nvPicPr>
        <p:blipFill>
          <a:blip r:embed="rId7" cstate="print"/>
          <a:srcRect/>
          <a:stretch>
            <a:fillRect/>
          </a:stretch>
        </p:blipFill>
        <p:spPr bwMode="auto">
          <a:xfrm>
            <a:off x="1763713" y="3068638"/>
            <a:ext cx="1079500" cy="1079500"/>
          </a:xfrm>
          <a:prstGeom prst="rect">
            <a:avLst/>
          </a:prstGeom>
          <a:noFill/>
        </p:spPr>
      </p:pic>
      <p:sp>
        <p:nvSpPr>
          <p:cNvPr id="15390" name="Text Box 30"/>
          <p:cNvSpPr txBox="1">
            <a:spLocks noChangeArrowheads="1"/>
          </p:cNvSpPr>
          <p:nvPr/>
        </p:nvSpPr>
        <p:spPr bwMode="auto">
          <a:xfrm>
            <a:off x="250825" y="260350"/>
            <a:ext cx="7561263" cy="523220"/>
          </a:xfrm>
          <a:prstGeom prst="rect">
            <a:avLst/>
          </a:prstGeom>
          <a:noFill/>
          <a:ln w="9525">
            <a:noFill/>
            <a:miter lim="800000"/>
            <a:headEnd/>
            <a:tailEnd/>
          </a:ln>
          <a:effectLst/>
        </p:spPr>
        <p:txBody>
          <a:bodyPr>
            <a:spAutoFit/>
          </a:bodyPr>
          <a:lstStyle/>
          <a:p>
            <a:pPr eaLnBrk="0" hangingPunct="0">
              <a:spcBef>
                <a:spcPct val="50000"/>
              </a:spcBef>
            </a:pPr>
            <a:r>
              <a:rPr lang="en-GB" sz="2800" dirty="0" smtClean="0"/>
              <a:t>Key Elements of Emergency Medicine</a:t>
            </a:r>
            <a:endParaRPr lang="en-GB" sz="2800" dirty="0"/>
          </a:p>
        </p:txBody>
      </p:sp>
      <p:pic>
        <p:nvPicPr>
          <p:cNvPr id="15391" name="Picture 31" descr="powerpoint slide divider"/>
          <p:cNvPicPr>
            <a:picLocks noChangeArrowheads="1"/>
          </p:cNvPicPr>
          <p:nvPr/>
        </p:nvPicPr>
        <p:blipFill>
          <a:blip r:embed="rId8" cstate="print"/>
          <a:srcRect/>
          <a:stretch>
            <a:fillRect/>
          </a:stretch>
        </p:blipFill>
        <p:spPr bwMode="auto">
          <a:xfrm>
            <a:off x="0" y="692150"/>
            <a:ext cx="8893175" cy="73025"/>
          </a:xfrm>
          <a:prstGeom prst="rect">
            <a:avLst/>
          </a:prstGeom>
          <a:noFill/>
          <a:ln w="9525">
            <a:noFill/>
            <a:miter lim="800000"/>
            <a:headEnd/>
            <a:tailEnd/>
          </a:ln>
        </p:spPr>
      </p:pic>
      <p:sp>
        <p:nvSpPr>
          <p:cNvPr id="32" name="Text Box 20"/>
          <p:cNvSpPr txBox="1">
            <a:spLocks noChangeArrowheads="1"/>
          </p:cNvSpPr>
          <p:nvPr/>
        </p:nvSpPr>
        <p:spPr bwMode="auto">
          <a:xfrm>
            <a:off x="3311352" y="1772816"/>
            <a:ext cx="5832648" cy="400110"/>
          </a:xfrm>
          <a:prstGeom prst="rect">
            <a:avLst/>
          </a:prstGeom>
          <a:noFill/>
          <a:ln w="9525">
            <a:noFill/>
            <a:miter lim="800000"/>
            <a:headEnd/>
            <a:tailEnd/>
          </a:ln>
          <a:effectLst/>
        </p:spPr>
        <p:txBody>
          <a:bodyPr wrap="square">
            <a:spAutoFit/>
          </a:bodyPr>
          <a:lstStyle/>
          <a:p>
            <a:pPr eaLnBrk="0" hangingPunct="0"/>
            <a:r>
              <a:rPr lang="en-GB" sz="2000" dirty="0" smtClean="0"/>
              <a:t> 		</a:t>
            </a:r>
            <a:endParaRPr lang="en-GB" sz="20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l" eaLnBrk="1" hangingPunct="1"/>
            <a:r>
              <a:rPr lang="en-GB" smtClean="0"/>
              <a:t>Info Tech.. 	</a:t>
            </a:r>
          </a:p>
        </p:txBody>
      </p:sp>
      <p:sp>
        <p:nvSpPr>
          <p:cNvPr id="10243" name="Rectangle 3"/>
          <p:cNvSpPr>
            <a:spLocks noGrp="1" noChangeArrowheads="1"/>
          </p:cNvSpPr>
          <p:nvPr>
            <p:ph type="body" idx="1"/>
          </p:nvPr>
        </p:nvSpPr>
        <p:spPr/>
        <p:txBody>
          <a:bodyPr/>
          <a:lstStyle/>
          <a:p>
            <a:pPr eaLnBrk="1" hangingPunct="1">
              <a:lnSpc>
                <a:spcPct val="90000"/>
              </a:lnSpc>
            </a:pPr>
            <a:endParaRPr lang="en-GB" sz="2800" dirty="0" smtClean="0"/>
          </a:p>
          <a:p>
            <a:pPr eaLnBrk="1" hangingPunct="1">
              <a:lnSpc>
                <a:spcPct val="90000"/>
              </a:lnSpc>
            </a:pPr>
            <a:endParaRPr lang="en-GB" sz="2800" dirty="0"/>
          </a:p>
          <a:p>
            <a:pPr eaLnBrk="1" hangingPunct="1">
              <a:lnSpc>
                <a:spcPct val="90000"/>
              </a:lnSpc>
            </a:pPr>
            <a:endParaRPr lang="en-GB" sz="2800" dirty="0" smtClean="0"/>
          </a:p>
          <a:p>
            <a:pPr eaLnBrk="1" hangingPunct="1">
              <a:lnSpc>
                <a:spcPct val="90000"/>
              </a:lnSpc>
            </a:pPr>
            <a:endParaRPr lang="en-GB" sz="2800" dirty="0"/>
          </a:p>
          <a:p>
            <a:pPr eaLnBrk="1" hangingPunct="1">
              <a:lnSpc>
                <a:spcPct val="90000"/>
              </a:lnSpc>
            </a:pPr>
            <a:endParaRPr lang="en-GB" sz="2800" dirty="0" smtClean="0"/>
          </a:p>
          <a:p>
            <a:pPr eaLnBrk="1" hangingPunct="1">
              <a:lnSpc>
                <a:spcPct val="90000"/>
              </a:lnSpc>
            </a:pPr>
            <a:endParaRPr lang="en-GB" sz="2800" dirty="0"/>
          </a:p>
          <a:p>
            <a:pPr eaLnBrk="1" hangingPunct="1">
              <a:lnSpc>
                <a:spcPct val="90000"/>
              </a:lnSpc>
            </a:pPr>
            <a:endParaRPr lang="en-GB" sz="2800" dirty="0" smtClean="0"/>
          </a:p>
          <a:p>
            <a:pPr eaLnBrk="1" hangingPunct="1">
              <a:lnSpc>
                <a:spcPct val="90000"/>
              </a:lnSpc>
            </a:pPr>
            <a:endParaRPr lang="en-GB" sz="2800" dirty="0"/>
          </a:p>
          <a:p>
            <a:pPr eaLnBrk="1" hangingPunct="1">
              <a:lnSpc>
                <a:spcPct val="90000"/>
              </a:lnSpc>
            </a:pPr>
            <a:r>
              <a:rPr lang="en-GB" sz="2800" dirty="0" smtClean="0"/>
              <a:t>Success not widespread….</a:t>
            </a:r>
          </a:p>
          <a:p>
            <a:pPr eaLnBrk="1" hangingPunct="1">
              <a:lnSpc>
                <a:spcPct val="90000"/>
              </a:lnSpc>
            </a:pPr>
            <a:endParaRPr lang="en-GB" sz="2800" dirty="0" smtClean="0"/>
          </a:p>
        </p:txBody>
      </p:sp>
      <p:pic>
        <p:nvPicPr>
          <p:cNvPr id="10244" name="Picture 4" descr="benefits"/>
          <p:cNvPicPr>
            <a:picLocks noChangeAspect="1" noChangeArrowheads="1"/>
          </p:cNvPicPr>
          <p:nvPr/>
        </p:nvPicPr>
        <p:blipFill>
          <a:blip r:embed="rId2" cstate="print"/>
          <a:srcRect/>
          <a:stretch>
            <a:fillRect/>
          </a:stretch>
        </p:blipFill>
        <p:spPr bwMode="auto">
          <a:xfrm>
            <a:off x="4932040" y="3212976"/>
            <a:ext cx="3744913" cy="3140075"/>
          </a:xfrm>
          <a:prstGeom prst="rect">
            <a:avLst/>
          </a:prstGeom>
          <a:noFill/>
          <a:ln w="9525">
            <a:noFill/>
            <a:miter lim="800000"/>
            <a:headEnd/>
            <a:tailEnd/>
          </a:ln>
        </p:spPr>
      </p:pic>
      <p:pic>
        <p:nvPicPr>
          <p:cNvPr id="10245" name="Picture 5" descr="evidence~~~_yellowtap_101b"/>
          <p:cNvPicPr>
            <a:picLocks noChangeAspect="1" noChangeArrowheads="1"/>
          </p:cNvPicPr>
          <p:nvPr/>
        </p:nvPicPr>
        <p:blipFill>
          <a:blip r:embed="rId3" cstate="print"/>
          <a:srcRect/>
          <a:stretch>
            <a:fillRect/>
          </a:stretch>
        </p:blipFill>
        <p:spPr bwMode="auto">
          <a:xfrm>
            <a:off x="5003800" y="333375"/>
            <a:ext cx="3816350" cy="2976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ardiac_monitor"/>
          <p:cNvPicPr>
            <a:picLocks noChangeAspect="1" noChangeArrowheads="1"/>
          </p:cNvPicPr>
          <p:nvPr/>
        </p:nvPicPr>
        <p:blipFill>
          <a:blip r:embed="rId3" cstate="print"/>
          <a:srcRect/>
          <a:stretch>
            <a:fillRect/>
          </a:stretch>
        </p:blipFill>
        <p:spPr bwMode="auto">
          <a:xfrm>
            <a:off x="7391400" y="3141663"/>
            <a:ext cx="1752600" cy="1227137"/>
          </a:xfrm>
          <a:prstGeom prst="rect">
            <a:avLst/>
          </a:prstGeom>
          <a:noFill/>
        </p:spPr>
      </p:pic>
      <p:pic>
        <p:nvPicPr>
          <p:cNvPr id="5123" name="Picture 3" descr="CXRfromJornada"/>
          <p:cNvPicPr>
            <a:picLocks noChangeAspect="1" noChangeArrowheads="1"/>
          </p:cNvPicPr>
          <p:nvPr/>
        </p:nvPicPr>
        <p:blipFill>
          <a:blip r:embed="rId4" cstate="print"/>
          <a:srcRect/>
          <a:stretch>
            <a:fillRect/>
          </a:stretch>
        </p:blipFill>
        <p:spPr bwMode="auto">
          <a:xfrm>
            <a:off x="2590800" y="4648200"/>
            <a:ext cx="1981200" cy="1350963"/>
          </a:xfrm>
          <a:prstGeom prst="rect">
            <a:avLst/>
          </a:prstGeom>
          <a:noFill/>
        </p:spPr>
      </p:pic>
      <p:pic>
        <p:nvPicPr>
          <p:cNvPr id="5124" name="Picture 4" descr="illegible2"/>
          <p:cNvPicPr>
            <a:picLocks noChangeAspect="1" noChangeArrowheads="1"/>
          </p:cNvPicPr>
          <p:nvPr/>
        </p:nvPicPr>
        <p:blipFill>
          <a:blip r:embed="rId5" cstate="print"/>
          <a:srcRect/>
          <a:stretch>
            <a:fillRect/>
          </a:stretch>
        </p:blipFill>
        <p:spPr bwMode="auto">
          <a:xfrm>
            <a:off x="4572000" y="4648200"/>
            <a:ext cx="1981200" cy="1350963"/>
          </a:xfrm>
          <a:prstGeom prst="rect">
            <a:avLst/>
          </a:prstGeom>
          <a:noFill/>
        </p:spPr>
      </p:pic>
      <p:pic>
        <p:nvPicPr>
          <p:cNvPr id="5125" name="Picture 5" descr="InsightChartScanZoomCrop2"/>
          <p:cNvPicPr>
            <a:picLocks noChangeAspect="1" noChangeArrowheads="1"/>
          </p:cNvPicPr>
          <p:nvPr/>
        </p:nvPicPr>
        <p:blipFill>
          <a:blip r:embed="rId6" cstate="print"/>
          <a:srcRect/>
          <a:stretch>
            <a:fillRect/>
          </a:stretch>
        </p:blipFill>
        <p:spPr bwMode="auto">
          <a:xfrm>
            <a:off x="4572000" y="1981200"/>
            <a:ext cx="1981200" cy="1347788"/>
          </a:xfrm>
          <a:prstGeom prst="rect">
            <a:avLst/>
          </a:prstGeom>
          <a:noFill/>
        </p:spPr>
      </p:pic>
      <p:pic>
        <p:nvPicPr>
          <p:cNvPr id="5126" name="Picture 6" descr="ekg-lbbb-500"/>
          <p:cNvPicPr>
            <a:picLocks noChangeAspect="1" noChangeArrowheads="1"/>
          </p:cNvPicPr>
          <p:nvPr/>
        </p:nvPicPr>
        <p:blipFill>
          <a:blip r:embed="rId7" cstate="print"/>
          <a:srcRect/>
          <a:stretch>
            <a:fillRect/>
          </a:stretch>
        </p:blipFill>
        <p:spPr bwMode="auto">
          <a:xfrm>
            <a:off x="4572000" y="3276600"/>
            <a:ext cx="2057400" cy="1371600"/>
          </a:xfrm>
          <a:prstGeom prst="rect">
            <a:avLst/>
          </a:prstGeom>
          <a:noFill/>
        </p:spPr>
      </p:pic>
      <p:pic>
        <p:nvPicPr>
          <p:cNvPr id="5127" name="Picture 7" descr="bbctrauma_group"/>
          <p:cNvPicPr>
            <a:picLocks noChangeAspect="1" noChangeArrowheads="1"/>
          </p:cNvPicPr>
          <p:nvPr/>
        </p:nvPicPr>
        <p:blipFill>
          <a:blip r:embed="rId8" cstate="print"/>
          <a:srcRect/>
          <a:stretch>
            <a:fillRect/>
          </a:stretch>
        </p:blipFill>
        <p:spPr bwMode="auto">
          <a:xfrm>
            <a:off x="250825" y="4149725"/>
            <a:ext cx="1828800" cy="2278063"/>
          </a:xfrm>
          <a:prstGeom prst="rect">
            <a:avLst/>
          </a:prstGeom>
          <a:noFill/>
        </p:spPr>
      </p:pic>
      <p:pic>
        <p:nvPicPr>
          <p:cNvPr id="5128" name="Picture 8" descr="airway_colour"/>
          <p:cNvPicPr>
            <a:picLocks noChangeAspect="1" noChangeArrowheads="1"/>
          </p:cNvPicPr>
          <p:nvPr/>
        </p:nvPicPr>
        <p:blipFill>
          <a:blip r:embed="rId9" cstate="print"/>
          <a:srcRect l="9856" t="12250" r="8008" b="7164"/>
          <a:stretch>
            <a:fillRect/>
          </a:stretch>
        </p:blipFill>
        <p:spPr bwMode="auto">
          <a:xfrm>
            <a:off x="6372225" y="1484313"/>
            <a:ext cx="1219200" cy="1143000"/>
          </a:xfrm>
          <a:prstGeom prst="rect">
            <a:avLst/>
          </a:prstGeom>
          <a:noFill/>
        </p:spPr>
      </p:pic>
      <p:pic>
        <p:nvPicPr>
          <p:cNvPr id="5129" name="Picture 9" descr="bvm500"/>
          <p:cNvPicPr>
            <a:picLocks noChangeAspect="1" noChangeArrowheads="1"/>
          </p:cNvPicPr>
          <p:nvPr/>
        </p:nvPicPr>
        <p:blipFill>
          <a:blip r:embed="rId10" cstate="print"/>
          <a:srcRect/>
          <a:stretch>
            <a:fillRect/>
          </a:stretch>
        </p:blipFill>
        <p:spPr bwMode="auto">
          <a:xfrm>
            <a:off x="7467600" y="1905000"/>
            <a:ext cx="1498600" cy="1123950"/>
          </a:xfrm>
          <a:prstGeom prst="rect">
            <a:avLst/>
          </a:prstGeom>
          <a:noFill/>
        </p:spPr>
      </p:pic>
      <p:pic>
        <p:nvPicPr>
          <p:cNvPr id="5130" name="Picture 10" descr="iv_canula"/>
          <p:cNvPicPr>
            <a:picLocks noChangeAspect="1" noChangeArrowheads="1"/>
          </p:cNvPicPr>
          <p:nvPr/>
        </p:nvPicPr>
        <p:blipFill>
          <a:blip r:embed="rId11" cstate="print"/>
          <a:srcRect/>
          <a:stretch>
            <a:fillRect/>
          </a:stretch>
        </p:blipFill>
        <p:spPr bwMode="auto">
          <a:xfrm>
            <a:off x="6300788" y="2708275"/>
            <a:ext cx="1676400" cy="995363"/>
          </a:xfrm>
          <a:prstGeom prst="rect">
            <a:avLst/>
          </a:prstGeom>
          <a:noFill/>
        </p:spPr>
      </p:pic>
      <p:pic>
        <p:nvPicPr>
          <p:cNvPr id="5131" name="Picture 11" descr="medications2"/>
          <p:cNvPicPr>
            <a:picLocks noChangeAspect="1" noChangeArrowheads="1"/>
          </p:cNvPicPr>
          <p:nvPr/>
        </p:nvPicPr>
        <p:blipFill>
          <a:blip r:embed="rId12" cstate="print"/>
          <a:srcRect/>
          <a:stretch>
            <a:fillRect/>
          </a:stretch>
        </p:blipFill>
        <p:spPr bwMode="auto">
          <a:xfrm>
            <a:off x="2916238" y="3213100"/>
            <a:ext cx="1981200" cy="1354138"/>
          </a:xfrm>
          <a:prstGeom prst="rect">
            <a:avLst/>
          </a:prstGeom>
          <a:noFill/>
        </p:spPr>
      </p:pic>
      <p:sp>
        <p:nvSpPr>
          <p:cNvPr id="5132" name="Rectangle 12"/>
          <p:cNvSpPr>
            <a:spLocks noGrp="1" noChangeArrowheads="1"/>
          </p:cNvSpPr>
          <p:nvPr>
            <p:ph type="title" sz="quarter"/>
          </p:nvPr>
        </p:nvSpPr>
        <p:spPr/>
        <p:txBody>
          <a:bodyPr/>
          <a:lstStyle/>
          <a:p>
            <a:pPr algn="l"/>
            <a:r>
              <a:rPr lang="en-GB" dirty="0" smtClean="0"/>
              <a:t>Emergency Medicine= </a:t>
            </a:r>
            <a:r>
              <a:rPr lang="en-GB" dirty="0"/>
              <a:t>Complex</a:t>
            </a:r>
            <a:endParaRPr lang="en-GB" sz="5400" dirty="0"/>
          </a:p>
        </p:txBody>
      </p:sp>
      <p:pic>
        <p:nvPicPr>
          <p:cNvPr id="5133" name="Picture 13" descr="fatnotessmall"/>
          <p:cNvPicPr>
            <a:picLocks noGrp="1" noChangeAspect="1" noChangeArrowheads="1"/>
          </p:cNvPicPr>
          <p:nvPr>
            <p:ph sz="quarter" idx="1"/>
          </p:nvPr>
        </p:nvPicPr>
        <p:blipFill>
          <a:blip r:embed="rId13" cstate="print"/>
          <a:srcRect l="5000" t="34166" r="28751" b="8333"/>
          <a:stretch>
            <a:fillRect/>
          </a:stretch>
        </p:blipFill>
        <p:spPr>
          <a:xfrm>
            <a:off x="6804025" y="4651375"/>
            <a:ext cx="2339975" cy="1755775"/>
          </a:xfrm>
          <a:noFill/>
          <a:ln/>
        </p:spPr>
      </p:pic>
      <p:pic>
        <p:nvPicPr>
          <p:cNvPr id="5134" name="Picture 14" descr="doctor_patient"/>
          <p:cNvPicPr>
            <a:picLocks noGrp="1" noChangeAspect="1" noChangeArrowheads="1"/>
          </p:cNvPicPr>
          <p:nvPr>
            <p:ph sz="quarter" idx="2"/>
          </p:nvPr>
        </p:nvPicPr>
        <p:blipFill>
          <a:blip r:embed="rId14" cstate="print"/>
          <a:srcRect/>
          <a:stretch>
            <a:fillRect/>
          </a:stretch>
        </p:blipFill>
        <p:spPr>
          <a:xfrm>
            <a:off x="2771775" y="1773238"/>
            <a:ext cx="1905000" cy="1333500"/>
          </a:xfrm>
          <a:noFill/>
          <a:ln/>
        </p:spPr>
      </p:pic>
      <p:pic>
        <p:nvPicPr>
          <p:cNvPr id="5135" name="Picture 15" descr="callhandler"/>
          <p:cNvPicPr>
            <a:picLocks noGrp="1" noChangeAspect="1" noChangeArrowheads="1"/>
          </p:cNvPicPr>
          <p:nvPr>
            <p:ph sz="quarter" idx="3"/>
          </p:nvPr>
        </p:nvPicPr>
        <p:blipFill>
          <a:blip r:embed="rId15" cstate="print"/>
          <a:srcRect/>
          <a:stretch>
            <a:fillRect/>
          </a:stretch>
        </p:blipFill>
        <p:spPr>
          <a:xfrm>
            <a:off x="323850" y="1773238"/>
            <a:ext cx="914400" cy="933450"/>
          </a:xfrm>
          <a:noFill/>
          <a:ln/>
        </p:spPr>
      </p:pic>
      <p:pic>
        <p:nvPicPr>
          <p:cNvPr id="5136" name="Picture 16" descr="EMS-uk"/>
          <p:cNvPicPr>
            <a:picLocks noGrp="1" noChangeAspect="1" noChangeArrowheads="1"/>
          </p:cNvPicPr>
          <p:nvPr>
            <p:ph sz="quarter" idx="4"/>
          </p:nvPr>
        </p:nvPicPr>
        <p:blipFill>
          <a:blip r:embed="rId16" cstate="print"/>
          <a:srcRect/>
          <a:stretch>
            <a:fillRect/>
          </a:stretch>
        </p:blipFill>
        <p:spPr>
          <a:xfrm>
            <a:off x="539750" y="2565400"/>
            <a:ext cx="2286000" cy="1676400"/>
          </a:xfrm>
          <a:noFill/>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Box 8"/>
          <p:cNvSpPr txBox="1">
            <a:spLocks noChangeArrowheads="1"/>
          </p:cNvSpPr>
          <p:nvPr/>
        </p:nvSpPr>
        <p:spPr bwMode="auto">
          <a:xfrm>
            <a:off x="6616700" y="1744663"/>
            <a:ext cx="2527300" cy="4792662"/>
          </a:xfrm>
          <a:prstGeom prst="rect">
            <a:avLst/>
          </a:prstGeom>
          <a:noFill/>
          <a:ln w="9525">
            <a:noFill/>
            <a:miter lim="800000"/>
            <a:headEnd/>
            <a:tailEnd/>
          </a:ln>
        </p:spPr>
        <p:txBody>
          <a:bodyPr lIns="82945" tIns="41473" rIns="82945" bIns="41473">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pic>
        <p:nvPicPr>
          <p:cNvPr id="64516" name="Picture 1"/>
          <p:cNvPicPr>
            <a:picLocks noChangeAspect="1" noChangeArrowheads="1"/>
          </p:cNvPicPr>
          <p:nvPr/>
        </p:nvPicPr>
        <p:blipFill>
          <a:blip r:embed="rId3" cstate="print"/>
          <a:srcRect/>
          <a:stretch>
            <a:fillRect/>
          </a:stretch>
        </p:blipFill>
        <p:spPr bwMode="auto">
          <a:xfrm>
            <a:off x="488950" y="1385888"/>
            <a:ext cx="6192838" cy="5472112"/>
          </a:xfrm>
          <a:prstGeom prst="rect">
            <a:avLst/>
          </a:prstGeom>
          <a:noFill/>
          <a:ln w="9525">
            <a:noFill/>
            <a:round/>
            <a:headEnd/>
            <a:tailEnd/>
          </a:ln>
        </p:spPr>
      </p:pic>
      <p:sp>
        <p:nvSpPr>
          <p:cNvPr id="64517" name="Text Box 2"/>
          <p:cNvSpPr txBox="1">
            <a:spLocks noChangeArrowheads="1"/>
          </p:cNvSpPr>
          <p:nvPr/>
        </p:nvSpPr>
        <p:spPr bwMode="auto">
          <a:xfrm>
            <a:off x="755650" y="274638"/>
            <a:ext cx="7775575" cy="1144587"/>
          </a:xfrm>
          <a:prstGeom prst="rect">
            <a:avLst/>
          </a:prstGeom>
          <a:noFill/>
          <a:ln w="9525">
            <a:noFill/>
            <a:round/>
            <a:headEnd/>
            <a:tailEnd/>
          </a:ln>
        </p:spPr>
        <p:txBody>
          <a:bodyPr lIns="81631" tIns="42448" rIns="81631" bIns="42448" anchor="ctr"/>
          <a:lstStyle/>
          <a:p>
            <a:pPr>
              <a:tabLst>
                <a:tab pos="0" algn="l"/>
                <a:tab pos="414338" algn="l"/>
                <a:tab pos="827088" algn="l"/>
                <a:tab pos="1243013" algn="l"/>
                <a:tab pos="1657350" algn="l"/>
                <a:tab pos="2073275" algn="l"/>
                <a:tab pos="2486025" algn="l"/>
                <a:tab pos="2901950" algn="l"/>
                <a:tab pos="3316288" algn="l"/>
                <a:tab pos="3732213" algn="l"/>
                <a:tab pos="4144963" algn="l"/>
                <a:tab pos="4560888" algn="l"/>
                <a:tab pos="4975225" algn="l"/>
                <a:tab pos="5389563" algn="l"/>
                <a:tab pos="5803900" algn="l"/>
                <a:tab pos="6219825" algn="l"/>
                <a:tab pos="6634163" algn="l"/>
                <a:tab pos="7048500" algn="l"/>
                <a:tab pos="7462838" algn="l"/>
                <a:tab pos="7878763" algn="l"/>
                <a:tab pos="8293100" algn="l"/>
              </a:tabLst>
            </a:pPr>
            <a:r>
              <a:rPr lang="en-GB" sz="4000" dirty="0">
                <a:solidFill>
                  <a:srgbClr val="000000"/>
                </a:solidFill>
              </a:rPr>
              <a:t> </a:t>
            </a:r>
            <a:r>
              <a:rPr lang="en-GB" sz="4000" dirty="0" smtClean="0">
                <a:solidFill>
                  <a:srgbClr val="000000"/>
                </a:solidFill>
              </a:rPr>
              <a:t>eHealth: </a:t>
            </a:r>
            <a:r>
              <a:rPr lang="en-GB" sz="3600" dirty="0" smtClean="0">
                <a:solidFill>
                  <a:srgbClr val="000000"/>
                </a:solidFill>
              </a:rPr>
              <a:t>An </a:t>
            </a:r>
            <a:r>
              <a:rPr lang="en-GB" sz="3600" dirty="0">
                <a:solidFill>
                  <a:srgbClr val="000000"/>
                </a:solidFill>
              </a:rPr>
              <a:t>Ecosystem View</a:t>
            </a:r>
            <a:endParaRPr lang="en-GB" sz="4000" dirty="0">
              <a:solidFill>
                <a:srgbClr val="000000"/>
              </a:solidFill>
            </a:endParaRPr>
          </a:p>
        </p:txBody>
      </p:sp>
      <p:sp>
        <p:nvSpPr>
          <p:cNvPr id="64518" name="Text Box 3"/>
          <p:cNvSpPr txBox="1">
            <a:spLocks noChangeArrowheads="1"/>
          </p:cNvSpPr>
          <p:nvPr/>
        </p:nvSpPr>
        <p:spPr bwMode="auto">
          <a:xfrm>
            <a:off x="1914525" y="1679575"/>
            <a:ext cx="5754688" cy="1198563"/>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International 	Standards</a:t>
            </a: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endParaRPr lang="en-US">
              <a:solidFill>
                <a:srgbClr val="000000"/>
              </a:solidFill>
            </a:endParaRP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t>
            </a:r>
          </a:p>
        </p:txBody>
      </p:sp>
      <p:sp>
        <p:nvSpPr>
          <p:cNvPr id="64519" name="Text Box 4"/>
          <p:cNvSpPr txBox="1">
            <a:spLocks noChangeArrowheads="1"/>
          </p:cNvSpPr>
          <p:nvPr/>
        </p:nvSpPr>
        <p:spPr bwMode="auto">
          <a:xfrm>
            <a:off x="295275" y="6151563"/>
            <a:ext cx="8553450" cy="361950"/>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Local							Frontline Innovators</a:t>
            </a:r>
          </a:p>
        </p:txBody>
      </p:sp>
      <p:sp>
        <p:nvSpPr>
          <p:cNvPr id="64520" name="Text Box 5"/>
          <p:cNvSpPr txBox="1">
            <a:spLocks noChangeArrowheads="1"/>
          </p:cNvSpPr>
          <p:nvPr/>
        </p:nvSpPr>
        <p:spPr bwMode="auto">
          <a:xfrm>
            <a:off x="1397000" y="3105150"/>
            <a:ext cx="6337300" cy="768350"/>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National			eHealth  Bodies </a:t>
            </a: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&amp; Vendors</a:t>
            </a:r>
          </a:p>
        </p:txBody>
      </p:sp>
      <p:sp>
        <p:nvSpPr>
          <p:cNvPr id="64521" name="Text Box 6"/>
          <p:cNvSpPr txBox="1">
            <a:spLocks noChangeArrowheads="1"/>
          </p:cNvSpPr>
          <p:nvPr/>
        </p:nvSpPr>
        <p:spPr bwMode="auto">
          <a:xfrm>
            <a:off x="900113" y="4292600"/>
            <a:ext cx="7316787" cy="644525"/>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Regional										</a:t>
            </a:r>
          </a:p>
        </p:txBody>
      </p:sp>
      <p:pic>
        <p:nvPicPr>
          <p:cNvPr id="434178" name="Picture 2" descr="http://www.veryicon.com/icon/png/Application/Toolbar%20Icons%202/Disconnect.png"/>
          <p:cNvPicPr>
            <a:picLocks noChangeAspect="1" noChangeArrowheads="1"/>
          </p:cNvPicPr>
          <p:nvPr/>
        </p:nvPicPr>
        <p:blipFill>
          <a:blip r:embed="rId4" cstate="print"/>
          <a:srcRect/>
          <a:stretch>
            <a:fillRect/>
          </a:stretch>
        </p:blipFill>
        <p:spPr bwMode="auto">
          <a:xfrm rot="8852452">
            <a:off x="6963434" y="1966343"/>
            <a:ext cx="1659321" cy="3222907"/>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GB" smtClean="0"/>
              <a:t>The Paperless ED</a:t>
            </a:r>
          </a:p>
        </p:txBody>
      </p:sp>
      <p:sp>
        <p:nvSpPr>
          <p:cNvPr id="84995" name="Text Placeholder 4"/>
          <p:cNvSpPr>
            <a:spLocks noGrp="1"/>
          </p:cNvSpPr>
          <p:nvPr>
            <p:ph type="body" idx="1"/>
          </p:nvPr>
        </p:nvSpPr>
        <p:spPr/>
        <p:txBody>
          <a:bodyPr/>
          <a:lstStyle/>
          <a:p>
            <a:endParaRPr lang="en-GB" smtClean="0"/>
          </a:p>
        </p:txBody>
      </p:sp>
      <p:pic>
        <p:nvPicPr>
          <p:cNvPr id="84996" name="Picture 2"/>
          <p:cNvPicPr>
            <a:picLocks noGrp="1" noChangeAspect="1" noChangeArrowheads="1"/>
          </p:cNvPicPr>
          <p:nvPr>
            <p:ph sz="half" idx="2"/>
          </p:nvPr>
        </p:nvPicPr>
        <p:blipFill>
          <a:blip r:embed="rId2" cstate="print"/>
          <a:srcRect/>
          <a:stretch>
            <a:fillRect/>
          </a:stretch>
        </p:blipFill>
        <p:spPr>
          <a:xfrm>
            <a:off x="755650" y="1484313"/>
            <a:ext cx="3816350" cy="5137150"/>
          </a:xfrm>
        </p:spPr>
      </p:pic>
      <p:sp>
        <p:nvSpPr>
          <p:cNvPr id="84997" name="Content Placeholder 6"/>
          <p:cNvSpPr>
            <a:spLocks noGrp="1"/>
          </p:cNvSpPr>
          <p:nvPr>
            <p:ph sz="quarter" idx="4"/>
          </p:nvPr>
        </p:nvSpPr>
        <p:spPr>
          <a:xfrm>
            <a:off x="4645025" y="2174875"/>
            <a:ext cx="4248150" cy="3951288"/>
          </a:xfrm>
        </p:spPr>
        <p:txBody>
          <a:bodyPr/>
          <a:lstStyle/>
          <a:p>
            <a:pPr>
              <a:buFont typeface="Arial" pitchFamily="34" charset="0"/>
              <a:buNone/>
            </a:pPr>
            <a:r>
              <a:rPr lang="en-GB" dirty="0" smtClean="0"/>
              <a:t>1.5% of 3,000 US hospitals</a:t>
            </a:r>
          </a:p>
          <a:p>
            <a:pPr>
              <a:buFont typeface="Arial" pitchFamily="34" charset="0"/>
              <a:buNone/>
            </a:pPr>
            <a:r>
              <a:rPr lang="en-GB" dirty="0" smtClean="0"/>
              <a:t> comprehensive e-records 				(2009) </a:t>
            </a:r>
          </a:p>
          <a:p>
            <a:pPr>
              <a:buFont typeface="Arial" pitchFamily="34" charset="0"/>
              <a:buNone/>
            </a:pPr>
            <a:endParaRPr lang="en-GB" dirty="0" smtClean="0"/>
          </a:p>
          <a:p>
            <a:pPr>
              <a:buFont typeface="Arial" pitchFamily="34" charset="0"/>
              <a:buNone/>
            </a:pPr>
            <a:endParaRPr lang="en-GB" dirty="0" smtClean="0"/>
          </a:p>
          <a:p>
            <a:pPr>
              <a:buFont typeface="Arial" pitchFamily="34" charset="0"/>
              <a:buNone/>
            </a:pPr>
            <a:endParaRPr lang="en-GB" dirty="0" smtClean="0"/>
          </a:p>
          <a:p>
            <a:pPr>
              <a:buFont typeface="Arial" pitchFamily="34" charset="0"/>
              <a:buNone/>
            </a:pPr>
            <a:endParaRPr lang="en-GB"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The Paperless Challenge</a:t>
            </a:r>
            <a:endParaRPr lang="en-GB" dirty="0"/>
          </a:p>
        </p:txBody>
      </p:sp>
      <p:sp>
        <p:nvSpPr>
          <p:cNvPr id="6" name="Content Placeholder 5"/>
          <p:cNvSpPr>
            <a:spLocks noGrp="1"/>
          </p:cNvSpPr>
          <p:nvPr>
            <p:ph idx="1"/>
          </p:nvPr>
        </p:nvSpPr>
        <p:spPr/>
        <p:txBody>
          <a:bodyPr/>
          <a:lstStyle/>
          <a:p>
            <a:r>
              <a:rPr lang="en-GB" dirty="0" smtClean="0"/>
              <a:t>Hospital</a:t>
            </a:r>
          </a:p>
          <a:p>
            <a:endParaRPr lang="en-GB" dirty="0"/>
          </a:p>
          <a:p>
            <a:r>
              <a:rPr lang="en-GB" dirty="0" smtClean="0"/>
              <a:t>Department</a:t>
            </a:r>
          </a:p>
          <a:p>
            <a:endParaRPr lang="en-GB" dirty="0"/>
          </a:p>
          <a:p>
            <a:r>
              <a:rPr lang="en-GB" dirty="0" smtClean="0"/>
              <a:t>Patient</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Rectangle 6"/>
          <p:cNvSpPr>
            <a:spLocks noGrp="1" noChangeArrowheads="1"/>
          </p:cNvSpPr>
          <p:nvPr>
            <p:ph type="title"/>
          </p:nvPr>
        </p:nvSpPr>
        <p:spPr/>
        <p:txBody>
          <a:bodyPr/>
          <a:lstStyle/>
          <a:p>
            <a:endParaRPr lang="en-US" smtClean="0"/>
          </a:p>
        </p:txBody>
      </p:sp>
      <p:sp>
        <p:nvSpPr>
          <p:cNvPr id="50183" name="Rectangle 7"/>
          <p:cNvSpPr>
            <a:spLocks noGrp="1" noChangeArrowheads="1"/>
          </p:cNvSpPr>
          <p:nvPr>
            <p:ph type="body" sz="half" idx="1"/>
          </p:nvPr>
        </p:nvSpPr>
        <p:spPr/>
        <p:txBody>
          <a:bodyPr/>
          <a:lstStyle/>
          <a:p>
            <a:endParaRPr lang="en-US" smtClean="0"/>
          </a:p>
        </p:txBody>
      </p:sp>
      <p:sp>
        <p:nvSpPr>
          <p:cNvPr id="50184" name="Rectangle 8"/>
          <p:cNvSpPr>
            <a:spLocks noGrp="1" noChangeArrowheads="1"/>
          </p:cNvSpPr>
          <p:nvPr>
            <p:ph type="body" sz="half" idx="2"/>
          </p:nvPr>
        </p:nvSpPr>
        <p:spPr/>
        <p:txBody>
          <a:bodyPr/>
          <a:lstStyle/>
          <a:p>
            <a:r>
              <a:rPr lang="en-GB" dirty="0" smtClean="0"/>
              <a:t>Leeds, England</a:t>
            </a:r>
          </a:p>
          <a:p>
            <a:endParaRPr lang="en-GB" dirty="0" smtClean="0"/>
          </a:p>
          <a:p>
            <a:r>
              <a:rPr lang="en-GB" dirty="0"/>
              <a:t>6</a:t>
            </a:r>
            <a:r>
              <a:rPr lang="en-GB" dirty="0" smtClean="0"/>
              <a:t> Hospital Trust</a:t>
            </a:r>
          </a:p>
          <a:p>
            <a:r>
              <a:rPr lang="en-GB" dirty="0" smtClean="0"/>
              <a:t>14,000+ staff</a:t>
            </a:r>
          </a:p>
          <a:p>
            <a:r>
              <a:rPr lang="en-GB" dirty="0" smtClean="0"/>
              <a:t>&gt;2000 Beds</a:t>
            </a:r>
          </a:p>
          <a:p>
            <a:r>
              <a:rPr lang="en-GB" dirty="0" smtClean="0"/>
              <a:t>&gt;200 IT systems</a:t>
            </a:r>
          </a:p>
          <a:p>
            <a:endParaRPr lang="en-GB" dirty="0" smtClean="0"/>
          </a:p>
          <a:p>
            <a:endParaRPr lang="en-GB" dirty="0" smtClean="0"/>
          </a:p>
        </p:txBody>
      </p:sp>
      <p:pic>
        <p:nvPicPr>
          <p:cNvPr id="50181" name="Picture 5"/>
          <p:cNvPicPr>
            <a:picLocks noChangeAspect="1" noChangeArrowheads="1"/>
          </p:cNvPicPr>
          <p:nvPr/>
        </p:nvPicPr>
        <p:blipFill>
          <a:blip r:embed="rId2" cstate="print"/>
          <a:srcRect r="36043" b="2757"/>
          <a:stretch>
            <a:fillRect/>
          </a:stretch>
        </p:blipFill>
        <p:spPr bwMode="auto">
          <a:xfrm>
            <a:off x="323850" y="333375"/>
            <a:ext cx="4103688" cy="6048375"/>
          </a:xfrm>
          <a:prstGeom prst="rect">
            <a:avLst/>
          </a:prstGeom>
          <a:noFill/>
          <a:ln w="9525">
            <a:noFill/>
            <a:miter lim="800000"/>
            <a:headEnd/>
            <a:tailEnd/>
          </a:ln>
          <a:effectLst/>
        </p:spPr>
      </p:pic>
      <p:pic>
        <p:nvPicPr>
          <p:cNvPr id="50186" name="Picture 10" descr="Leeds teaching hospitals"/>
          <p:cNvPicPr>
            <a:picLocks noChangeAspect="1" noChangeArrowheads="1"/>
          </p:cNvPicPr>
          <p:nvPr/>
        </p:nvPicPr>
        <p:blipFill>
          <a:blip r:embed="rId3" cstate="print"/>
          <a:srcRect/>
          <a:stretch>
            <a:fillRect/>
          </a:stretch>
        </p:blipFill>
        <p:spPr bwMode="auto">
          <a:xfrm>
            <a:off x="4643438" y="476250"/>
            <a:ext cx="3384550" cy="86518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Line 1"/>
          <p:cNvSpPr>
            <a:spLocks noChangeShapeType="1"/>
          </p:cNvSpPr>
          <p:nvPr/>
        </p:nvSpPr>
        <p:spPr bwMode="auto">
          <a:xfrm flipH="1">
            <a:off x="2989263" y="1549400"/>
            <a:ext cx="41275" cy="4616450"/>
          </a:xfrm>
          <a:prstGeom prst="line">
            <a:avLst/>
          </a:prstGeom>
          <a:noFill/>
          <a:ln w="9360">
            <a:solidFill>
              <a:srgbClr val="000000"/>
            </a:solidFill>
            <a:miter lim="800000"/>
            <a:headEnd/>
            <a:tailEnd/>
          </a:ln>
        </p:spPr>
        <p:txBody>
          <a:bodyPr lIns="91430" tIns="45715" rIns="91430" bIns="45715"/>
          <a:lstStyle/>
          <a:p>
            <a:endParaRPr lang="en-GB"/>
          </a:p>
        </p:txBody>
      </p:sp>
      <p:sp>
        <p:nvSpPr>
          <p:cNvPr id="68611" name="Line 2"/>
          <p:cNvSpPr>
            <a:spLocks noChangeShapeType="1"/>
          </p:cNvSpPr>
          <p:nvPr/>
        </p:nvSpPr>
        <p:spPr bwMode="auto">
          <a:xfrm flipH="1">
            <a:off x="5997575" y="1614488"/>
            <a:ext cx="65088" cy="4665662"/>
          </a:xfrm>
          <a:prstGeom prst="line">
            <a:avLst/>
          </a:prstGeom>
          <a:noFill/>
          <a:ln w="9360">
            <a:solidFill>
              <a:srgbClr val="000000"/>
            </a:solidFill>
            <a:miter lim="800000"/>
            <a:headEnd/>
            <a:tailEnd/>
          </a:ln>
        </p:spPr>
        <p:txBody>
          <a:bodyPr lIns="91430" tIns="45715" rIns="91430" bIns="45715"/>
          <a:lstStyle/>
          <a:p>
            <a:endParaRPr lang="en-GB"/>
          </a:p>
        </p:txBody>
      </p:sp>
      <p:sp>
        <p:nvSpPr>
          <p:cNvPr id="68612" name="Rectangle 3"/>
          <p:cNvSpPr>
            <a:spLocks noChangeArrowheads="1"/>
          </p:cNvSpPr>
          <p:nvPr/>
        </p:nvSpPr>
        <p:spPr bwMode="auto">
          <a:xfrm>
            <a:off x="6588125" y="1700213"/>
            <a:ext cx="1871663" cy="410527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68613" name="Text Box 4"/>
          <p:cNvSpPr txBox="1">
            <a:spLocks noChangeArrowheads="1"/>
          </p:cNvSpPr>
          <p:nvPr/>
        </p:nvSpPr>
        <p:spPr bwMode="auto">
          <a:xfrm>
            <a:off x="971550" y="5876925"/>
            <a:ext cx="936625" cy="403225"/>
          </a:xfrm>
          <a:prstGeom prst="rect">
            <a:avLst/>
          </a:prstGeom>
          <a:noFill/>
          <a:ln w="9525">
            <a:noFill/>
            <a:round/>
            <a:headEnd/>
            <a:tailEnd/>
          </a:ln>
        </p:spPr>
        <p:txBody>
          <a:bodyPr lIns="89982" tIns="46790" rIns="89982" bIns="46790">
            <a:spAutoFit/>
          </a:bodyPr>
          <a:lstStyle/>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200+</a:t>
            </a:r>
          </a:p>
        </p:txBody>
      </p:sp>
      <p:sp>
        <p:nvSpPr>
          <p:cNvPr id="68614" name="Text Box 5"/>
          <p:cNvSpPr txBox="1">
            <a:spLocks noChangeArrowheads="1"/>
          </p:cNvSpPr>
          <p:nvPr/>
        </p:nvSpPr>
        <p:spPr bwMode="auto">
          <a:xfrm rot="1920000">
            <a:off x="6804025" y="3568700"/>
            <a:ext cx="1439863" cy="403225"/>
          </a:xfrm>
          <a:prstGeom prst="rect">
            <a:avLst/>
          </a:prstGeom>
          <a:noFill/>
          <a:ln w="9525">
            <a:noFill/>
            <a:round/>
            <a:headEnd/>
            <a:tailEnd/>
          </a:ln>
        </p:spPr>
        <p:txBody>
          <a:bodyPr lIns="89982" tIns="46790" rIns="89982" bIns="46790">
            <a:spAutoFit/>
          </a:bodyPr>
          <a:lstStyle/>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Vendor X</a:t>
            </a:r>
          </a:p>
        </p:txBody>
      </p:sp>
      <p:sp>
        <p:nvSpPr>
          <p:cNvPr id="68615" name="Rectangle 9"/>
          <p:cNvSpPr>
            <a:spLocks noChangeArrowheads="1"/>
          </p:cNvSpPr>
          <p:nvPr/>
        </p:nvSpPr>
        <p:spPr bwMode="auto">
          <a:xfrm>
            <a:off x="395288" y="1916113"/>
            <a:ext cx="431800" cy="73025"/>
          </a:xfrm>
          <a:prstGeom prst="rect">
            <a:avLst/>
          </a:prstGeom>
          <a:solidFill>
            <a:srgbClr val="800080"/>
          </a:solidFill>
          <a:ln w="9360">
            <a:solidFill>
              <a:srgbClr val="000000"/>
            </a:solidFill>
            <a:miter lim="800000"/>
            <a:headEnd/>
            <a:tailEnd/>
          </a:ln>
        </p:spPr>
        <p:txBody>
          <a:bodyPr wrap="none" lIns="91420" tIns="45711" rIns="91420" bIns="45711" anchor="ctr"/>
          <a:lstStyle/>
          <a:p>
            <a:endParaRPr lang="en-US"/>
          </a:p>
        </p:txBody>
      </p:sp>
      <p:sp>
        <p:nvSpPr>
          <p:cNvPr id="68616" name="Rectangle 10"/>
          <p:cNvSpPr>
            <a:spLocks noChangeArrowheads="1"/>
          </p:cNvSpPr>
          <p:nvPr/>
        </p:nvSpPr>
        <p:spPr bwMode="auto">
          <a:xfrm>
            <a:off x="684213" y="2133600"/>
            <a:ext cx="358775" cy="71438"/>
          </a:xfrm>
          <a:prstGeom prst="rect">
            <a:avLst/>
          </a:prstGeom>
          <a:solidFill>
            <a:srgbClr val="808080"/>
          </a:solidFill>
          <a:ln w="9360">
            <a:solidFill>
              <a:srgbClr val="000000"/>
            </a:solidFill>
            <a:miter lim="800000"/>
            <a:headEnd/>
            <a:tailEnd/>
          </a:ln>
        </p:spPr>
        <p:txBody>
          <a:bodyPr wrap="none" lIns="91420" tIns="45711" rIns="91420" bIns="45711" anchor="ctr"/>
          <a:lstStyle/>
          <a:p>
            <a:endParaRPr lang="en-US"/>
          </a:p>
        </p:txBody>
      </p:sp>
      <p:sp>
        <p:nvSpPr>
          <p:cNvPr id="68617" name="Rectangle 11"/>
          <p:cNvSpPr>
            <a:spLocks noChangeArrowheads="1"/>
          </p:cNvSpPr>
          <p:nvPr/>
        </p:nvSpPr>
        <p:spPr bwMode="auto">
          <a:xfrm>
            <a:off x="971550" y="1773238"/>
            <a:ext cx="431800" cy="71437"/>
          </a:xfrm>
          <a:prstGeom prst="rect">
            <a:avLst/>
          </a:prstGeom>
          <a:solidFill>
            <a:srgbClr val="808000"/>
          </a:solidFill>
          <a:ln w="9360">
            <a:solidFill>
              <a:srgbClr val="000000"/>
            </a:solidFill>
            <a:miter lim="800000"/>
            <a:headEnd/>
            <a:tailEnd/>
          </a:ln>
        </p:spPr>
        <p:txBody>
          <a:bodyPr wrap="none" lIns="91420" tIns="45711" rIns="91420" bIns="45711" anchor="ctr"/>
          <a:lstStyle/>
          <a:p>
            <a:endParaRPr lang="en-US"/>
          </a:p>
        </p:txBody>
      </p:sp>
      <p:sp>
        <p:nvSpPr>
          <p:cNvPr id="68618" name="Rectangle 12"/>
          <p:cNvSpPr>
            <a:spLocks noChangeArrowheads="1"/>
          </p:cNvSpPr>
          <p:nvPr/>
        </p:nvSpPr>
        <p:spPr bwMode="auto">
          <a:xfrm>
            <a:off x="1331913" y="1989138"/>
            <a:ext cx="503237" cy="71437"/>
          </a:xfrm>
          <a:prstGeom prst="rect">
            <a:avLst/>
          </a:prstGeom>
          <a:solidFill>
            <a:srgbClr val="993300"/>
          </a:solidFill>
          <a:ln w="9360">
            <a:solidFill>
              <a:srgbClr val="000000"/>
            </a:solidFill>
            <a:miter lim="800000"/>
            <a:headEnd/>
            <a:tailEnd/>
          </a:ln>
        </p:spPr>
        <p:txBody>
          <a:bodyPr wrap="none" lIns="91420" tIns="45711" rIns="91420" bIns="45711" anchor="ctr"/>
          <a:lstStyle/>
          <a:p>
            <a:endParaRPr lang="en-US"/>
          </a:p>
        </p:txBody>
      </p:sp>
      <p:sp>
        <p:nvSpPr>
          <p:cNvPr id="68619" name="Rectangle 13"/>
          <p:cNvSpPr>
            <a:spLocks noChangeArrowheads="1"/>
          </p:cNvSpPr>
          <p:nvPr/>
        </p:nvSpPr>
        <p:spPr bwMode="auto">
          <a:xfrm>
            <a:off x="1908175" y="1700213"/>
            <a:ext cx="503238" cy="73025"/>
          </a:xfrm>
          <a:prstGeom prst="rect">
            <a:avLst/>
          </a:prstGeom>
          <a:solidFill>
            <a:srgbClr val="000000"/>
          </a:solidFill>
          <a:ln w="9360">
            <a:solidFill>
              <a:srgbClr val="000000"/>
            </a:solidFill>
            <a:miter lim="800000"/>
            <a:headEnd/>
            <a:tailEnd/>
          </a:ln>
        </p:spPr>
        <p:txBody>
          <a:bodyPr wrap="none" lIns="91420" tIns="45711" rIns="91420" bIns="45711" anchor="ctr"/>
          <a:lstStyle/>
          <a:p>
            <a:endParaRPr lang="en-US"/>
          </a:p>
        </p:txBody>
      </p:sp>
      <p:sp>
        <p:nvSpPr>
          <p:cNvPr id="68620" name="Rectangle 14"/>
          <p:cNvSpPr>
            <a:spLocks noChangeArrowheads="1"/>
          </p:cNvSpPr>
          <p:nvPr/>
        </p:nvSpPr>
        <p:spPr bwMode="auto">
          <a:xfrm>
            <a:off x="684213" y="4365625"/>
            <a:ext cx="71437" cy="35877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68621" name="Rectangle 15"/>
          <p:cNvSpPr>
            <a:spLocks noChangeArrowheads="1"/>
          </p:cNvSpPr>
          <p:nvPr/>
        </p:nvSpPr>
        <p:spPr bwMode="auto">
          <a:xfrm>
            <a:off x="3563938" y="1773238"/>
            <a:ext cx="1728787" cy="431800"/>
          </a:xfrm>
          <a:prstGeom prst="rect">
            <a:avLst/>
          </a:prstGeom>
          <a:solidFill>
            <a:srgbClr val="92D050"/>
          </a:solidFill>
          <a:ln w="9360">
            <a:solidFill>
              <a:srgbClr val="000000"/>
            </a:solidFill>
            <a:miter lim="800000"/>
            <a:headEnd/>
            <a:tailEnd/>
          </a:ln>
        </p:spPr>
        <p:txBody>
          <a:bodyPr wrap="none" lIns="89982" tIns="46790" rIns="89982" bIns="46790" anchor="ctr"/>
          <a:lstStyle/>
          <a:p>
            <a:pPr algn="ctr">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endParaRPr lang="en-GB" dirty="0">
              <a:solidFill>
                <a:srgbClr val="000000"/>
              </a:solidFill>
            </a:endParaRPr>
          </a:p>
        </p:txBody>
      </p:sp>
      <p:sp>
        <p:nvSpPr>
          <p:cNvPr id="68622" name="Rectangle 16"/>
          <p:cNvSpPr>
            <a:spLocks noChangeArrowheads="1"/>
          </p:cNvSpPr>
          <p:nvPr/>
        </p:nvSpPr>
        <p:spPr bwMode="auto">
          <a:xfrm>
            <a:off x="3563938" y="2492375"/>
            <a:ext cx="1728787" cy="3024188"/>
          </a:xfrm>
          <a:prstGeom prst="rect">
            <a:avLst/>
          </a:prstGeom>
          <a:solidFill>
            <a:srgbClr val="92D050"/>
          </a:solidFill>
          <a:ln w="9360">
            <a:solidFill>
              <a:srgbClr val="000000"/>
            </a:solidFill>
            <a:miter lim="800000"/>
            <a:headEnd/>
            <a:tailEnd/>
          </a:ln>
        </p:spPr>
        <p:txBody>
          <a:bodyPr wrap="none" lIns="91420" tIns="45711" rIns="91420" bIns="45711" anchor="ctr"/>
          <a:lstStyle/>
          <a:p>
            <a:endParaRPr lang="en-US"/>
          </a:p>
        </p:txBody>
      </p:sp>
      <p:sp>
        <p:nvSpPr>
          <p:cNvPr id="68623" name="Line 17"/>
          <p:cNvSpPr>
            <a:spLocks noChangeShapeType="1"/>
          </p:cNvSpPr>
          <p:nvPr/>
        </p:nvSpPr>
        <p:spPr bwMode="auto">
          <a:xfrm flipV="1">
            <a:off x="3563938" y="2203450"/>
            <a:ext cx="1587" cy="866775"/>
          </a:xfrm>
          <a:prstGeom prst="line">
            <a:avLst/>
          </a:prstGeom>
          <a:noFill/>
          <a:ln w="9360">
            <a:solidFill>
              <a:srgbClr val="000000"/>
            </a:solidFill>
            <a:miter lim="800000"/>
            <a:headEnd/>
            <a:tailEnd/>
          </a:ln>
        </p:spPr>
        <p:txBody>
          <a:bodyPr lIns="91430" tIns="45715" rIns="91430" bIns="45715"/>
          <a:lstStyle/>
          <a:p>
            <a:endParaRPr lang="en-GB"/>
          </a:p>
        </p:txBody>
      </p:sp>
      <p:sp>
        <p:nvSpPr>
          <p:cNvPr id="68624" name="Line 18"/>
          <p:cNvSpPr>
            <a:spLocks noChangeShapeType="1"/>
          </p:cNvSpPr>
          <p:nvPr/>
        </p:nvSpPr>
        <p:spPr bwMode="auto">
          <a:xfrm flipV="1">
            <a:off x="5292725" y="2203450"/>
            <a:ext cx="1588" cy="938213"/>
          </a:xfrm>
          <a:prstGeom prst="line">
            <a:avLst/>
          </a:prstGeom>
          <a:noFill/>
          <a:ln w="9360">
            <a:solidFill>
              <a:srgbClr val="000000"/>
            </a:solidFill>
            <a:miter lim="800000"/>
            <a:headEnd/>
            <a:tailEnd/>
          </a:ln>
        </p:spPr>
        <p:txBody>
          <a:bodyPr lIns="91430" tIns="45715" rIns="91430" bIns="45715"/>
          <a:lstStyle/>
          <a:p>
            <a:endParaRPr lang="en-GB"/>
          </a:p>
        </p:txBody>
      </p:sp>
      <p:sp>
        <p:nvSpPr>
          <p:cNvPr id="68625" name="Oval 19"/>
          <p:cNvSpPr>
            <a:spLocks noChangeArrowheads="1"/>
          </p:cNvSpPr>
          <p:nvPr/>
        </p:nvSpPr>
        <p:spPr bwMode="auto">
          <a:xfrm>
            <a:off x="3203575" y="4868863"/>
            <a:ext cx="936625" cy="1008062"/>
          </a:xfrm>
          <a:prstGeom prst="ellipse">
            <a:avLst/>
          </a:prstGeom>
          <a:solidFill>
            <a:srgbClr val="92D050"/>
          </a:solidFill>
          <a:ln w="9360">
            <a:solidFill>
              <a:srgbClr val="000000"/>
            </a:solidFill>
            <a:miter lim="800000"/>
            <a:headEnd/>
            <a:tailEnd/>
          </a:ln>
        </p:spPr>
        <p:txBody>
          <a:bodyPr wrap="none" lIns="89982" tIns="46790" rIns="89982" bIns="46790" anchor="ctr"/>
          <a:lstStyle/>
          <a:p>
            <a:pPr algn="ctr">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dirty="0" smtClean="0"/>
              <a:t>IE</a:t>
            </a:r>
            <a:endParaRPr lang="en-GB" sz="2000" dirty="0">
              <a:solidFill>
                <a:srgbClr val="000000"/>
              </a:solidFill>
            </a:endParaRPr>
          </a:p>
        </p:txBody>
      </p:sp>
      <p:sp>
        <p:nvSpPr>
          <p:cNvPr id="68626" name="Line 20"/>
          <p:cNvSpPr>
            <a:spLocks noChangeShapeType="1"/>
          </p:cNvSpPr>
          <p:nvPr/>
        </p:nvSpPr>
        <p:spPr bwMode="auto">
          <a:xfrm>
            <a:off x="2555875" y="4221163"/>
            <a:ext cx="1079500" cy="936625"/>
          </a:xfrm>
          <a:prstGeom prst="line">
            <a:avLst/>
          </a:prstGeom>
          <a:noFill/>
          <a:ln w="9360">
            <a:solidFill>
              <a:srgbClr val="000000"/>
            </a:solidFill>
            <a:miter lim="800000"/>
            <a:headEnd type="triangle" w="med" len="med"/>
            <a:tailEnd type="triangle" w="med" len="med"/>
          </a:ln>
        </p:spPr>
        <p:txBody>
          <a:bodyPr lIns="91430" tIns="45715" rIns="91430" bIns="45715"/>
          <a:lstStyle/>
          <a:p>
            <a:endParaRPr lang="en-GB"/>
          </a:p>
        </p:txBody>
      </p:sp>
      <p:sp>
        <p:nvSpPr>
          <p:cNvPr id="68627" name="Line 21"/>
          <p:cNvSpPr>
            <a:spLocks noChangeShapeType="1"/>
          </p:cNvSpPr>
          <p:nvPr/>
        </p:nvSpPr>
        <p:spPr bwMode="auto">
          <a:xfrm>
            <a:off x="2268538" y="5589588"/>
            <a:ext cx="1150937" cy="1587"/>
          </a:xfrm>
          <a:prstGeom prst="line">
            <a:avLst/>
          </a:prstGeom>
          <a:noFill/>
          <a:ln w="9360">
            <a:solidFill>
              <a:srgbClr val="000000"/>
            </a:solidFill>
            <a:miter lim="800000"/>
            <a:headEnd type="triangle" w="med" len="med"/>
            <a:tailEnd type="triangle" w="med" len="med"/>
          </a:ln>
        </p:spPr>
        <p:txBody>
          <a:bodyPr lIns="91430" tIns="45715" rIns="91430" bIns="45715"/>
          <a:lstStyle/>
          <a:p>
            <a:endParaRPr lang="en-GB"/>
          </a:p>
        </p:txBody>
      </p:sp>
      <p:sp>
        <p:nvSpPr>
          <p:cNvPr id="68628" name="Line 22"/>
          <p:cNvSpPr>
            <a:spLocks noChangeShapeType="1"/>
          </p:cNvSpPr>
          <p:nvPr/>
        </p:nvSpPr>
        <p:spPr bwMode="auto">
          <a:xfrm>
            <a:off x="2268538" y="5013325"/>
            <a:ext cx="1150937" cy="360363"/>
          </a:xfrm>
          <a:prstGeom prst="line">
            <a:avLst/>
          </a:prstGeom>
          <a:noFill/>
          <a:ln w="9360">
            <a:solidFill>
              <a:srgbClr val="000000"/>
            </a:solidFill>
            <a:miter lim="800000"/>
            <a:headEnd/>
            <a:tailEnd type="triangle" w="med" len="med"/>
          </a:ln>
        </p:spPr>
        <p:txBody>
          <a:bodyPr lIns="91430" tIns="45715" rIns="91430" bIns="45715"/>
          <a:lstStyle/>
          <a:p>
            <a:endParaRPr lang="en-GB"/>
          </a:p>
        </p:txBody>
      </p:sp>
      <p:sp>
        <p:nvSpPr>
          <p:cNvPr id="68629" name="Text Box 23"/>
          <p:cNvSpPr txBox="1">
            <a:spLocks noChangeArrowheads="1"/>
          </p:cNvSpPr>
          <p:nvPr/>
        </p:nvSpPr>
        <p:spPr bwMode="auto">
          <a:xfrm>
            <a:off x="295275" y="6151563"/>
            <a:ext cx="576263" cy="525462"/>
          </a:xfrm>
          <a:prstGeom prst="rect">
            <a:avLst/>
          </a:prstGeom>
          <a:noFill/>
          <a:ln w="9525">
            <a:noFill/>
            <a:round/>
            <a:headEnd/>
            <a:tailEnd/>
          </a:ln>
        </p:spPr>
        <p:txBody>
          <a:bodyPr lIns="89982" tIns="46790" rIns="89982" bIns="46790">
            <a:spAutoFit/>
          </a:bodyPr>
          <a:lstStyle/>
          <a:p>
            <a:pPr>
              <a:spcBef>
                <a:spcPts val="17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800" b="1">
                <a:solidFill>
                  <a:srgbClr val="000000"/>
                </a:solidFill>
              </a:rPr>
              <a:t>A</a:t>
            </a:r>
          </a:p>
        </p:txBody>
      </p:sp>
      <p:sp>
        <p:nvSpPr>
          <p:cNvPr id="68630" name="Text Box 24"/>
          <p:cNvSpPr txBox="1">
            <a:spLocks noChangeArrowheads="1"/>
          </p:cNvSpPr>
          <p:nvPr/>
        </p:nvSpPr>
        <p:spPr bwMode="auto">
          <a:xfrm>
            <a:off x="5091113" y="6021388"/>
            <a:ext cx="574675" cy="525462"/>
          </a:xfrm>
          <a:prstGeom prst="rect">
            <a:avLst/>
          </a:prstGeom>
          <a:noFill/>
          <a:ln w="9525">
            <a:noFill/>
            <a:round/>
            <a:headEnd/>
            <a:tailEnd/>
          </a:ln>
        </p:spPr>
        <p:txBody>
          <a:bodyPr lIns="89982" tIns="46790" rIns="89982" bIns="46790">
            <a:spAutoFit/>
          </a:bodyPr>
          <a:lstStyle/>
          <a:p>
            <a:pPr>
              <a:spcBef>
                <a:spcPts val="17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800" b="1">
                <a:solidFill>
                  <a:srgbClr val="000000"/>
                </a:solidFill>
              </a:rPr>
              <a:t>B</a:t>
            </a:r>
          </a:p>
        </p:txBody>
      </p:sp>
      <p:sp>
        <p:nvSpPr>
          <p:cNvPr id="68631" name="Text Box 25"/>
          <p:cNvSpPr txBox="1">
            <a:spLocks noChangeArrowheads="1"/>
          </p:cNvSpPr>
          <p:nvPr/>
        </p:nvSpPr>
        <p:spPr bwMode="auto">
          <a:xfrm>
            <a:off x="8329613" y="6021388"/>
            <a:ext cx="576262" cy="525462"/>
          </a:xfrm>
          <a:prstGeom prst="rect">
            <a:avLst/>
          </a:prstGeom>
          <a:noFill/>
          <a:ln w="9525">
            <a:noFill/>
            <a:round/>
            <a:headEnd/>
            <a:tailEnd/>
          </a:ln>
        </p:spPr>
        <p:txBody>
          <a:bodyPr lIns="89982" tIns="46790" rIns="89982" bIns="46790">
            <a:spAutoFit/>
          </a:bodyPr>
          <a:lstStyle/>
          <a:p>
            <a:pPr>
              <a:spcBef>
                <a:spcPts val="17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800" b="1">
                <a:solidFill>
                  <a:srgbClr val="000000"/>
                </a:solidFill>
              </a:rPr>
              <a:t>C</a:t>
            </a:r>
          </a:p>
        </p:txBody>
      </p:sp>
      <p:sp>
        <p:nvSpPr>
          <p:cNvPr id="68632" name="Text Box 26"/>
          <p:cNvSpPr txBox="1">
            <a:spLocks noChangeArrowheads="1"/>
          </p:cNvSpPr>
          <p:nvPr/>
        </p:nvSpPr>
        <p:spPr bwMode="auto">
          <a:xfrm>
            <a:off x="5435600" y="3068638"/>
            <a:ext cx="431800" cy="2736850"/>
          </a:xfrm>
          <a:prstGeom prst="rect">
            <a:avLst/>
          </a:prstGeom>
          <a:noFill/>
          <a:ln w="9525">
            <a:noFill/>
            <a:round/>
            <a:headEnd/>
            <a:tailEnd/>
          </a:ln>
        </p:spPr>
        <p:txBody>
          <a:bodyPr lIns="89982" tIns="46790" rIns="89982" bIns="46790">
            <a:spAutoFit/>
          </a:bodyPr>
          <a:lstStyle/>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1</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2</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3</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4</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5</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endParaRPr lang="en-GB" sz="2000">
              <a:solidFill>
                <a:srgbClr val="000000"/>
              </a:solidFill>
            </a:endParaRPr>
          </a:p>
        </p:txBody>
      </p:sp>
      <p:sp>
        <p:nvSpPr>
          <p:cNvPr id="68633" name="Rectangle 27"/>
          <p:cNvSpPr>
            <a:spLocks noChangeArrowheads="1"/>
          </p:cNvSpPr>
          <p:nvPr/>
        </p:nvSpPr>
        <p:spPr bwMode="auto">
          <a:xfrm>
            <a:off x="395288" y="3284538"/>
            <a:ext cx="144462" cy="72072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68634" name="Rectangle 28"/>
          <p:cNvSpPr>
            <a:spLocks noChangeArrowheads="1"/>
          </p:cNvSpPr>
          <p:nvPr/>
        </p:nvSpPr>
        <p:spPr bwMode="auto">
          <a:xfrm>
            <a:off x="971600" y="2420888"/>
            <a:ext cx="288032" cy="1345679"/>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dirty="0" smtClean="0"/>
              <a:t>E</a:t>
            </a:r>
          </a:p>
          <a:p>
            <a:r>
              <a:rPr lang="en-US" dirty="0" smtClean="0"/>
              <a:t>D</a:t>
            </a:r>
          </a:p>
          <a:p>
            <a:r>
              <a:rPr lang="en-US" dirty="0" smtClean="0"/>
              <a:t>I</a:t>
            </a:r>
          </a:p>
          <a:p>
            <a:r>
              <a:rPr lang="en-US" dirty="0" smtClean="0"/>
              <a:t>S</a:t>
            </a:r>
            <a:endParaRPr lang="en-US" dirty="0"/>
          </a:p>
        </p:txBody>
      </p:sp>
      <p:sp>
        <p:nvSpPr>
          <p:cNvPr id="68635" name="Rectangle 29"/>
          <p:cNvSpPr>
            <a:spLocks noChangeArrowheads="1"/>
          </p:cNvSpPr>
          <p:nvPr/>
        </p:nvSpPr>
        <p:spPr bwMode="auto">
          <a:xfrm>
            <a:off x="1116013" y="5084763"/>
            <a:ext cx="142875" cy="576262"/>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68636" name="Rectangle 30"/>
          <p:cNvSpPr>
            <a:spLocks noChangeArrowheads="1"/>
          </p:cNvSpPr>
          <p:nvPr/>
        </p:nvSpPr>
        <p:spPr bwMode="auto">
          <a:xfrm>
            <a:off x="2124075" y="3500438"/>
            <a:ext cx="144463" cy="93662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dirty="0"/>
          </a:p>
        </p:txBody>
      </p:sp>
      <p:sp>
        <p:nvSpPr>
          <p:cNvPr id="68637" name="Rectangle 31"/>
          <p:cNvSpPr>
            <a:spLocks noChangeArrowheads="1"/>
          </p:cNvSpPr>
          <p:nvPr/>
        </p:nvSpPr>
        <p:spPr bwMode="auto">
          <a:xfrm>
            <a:off x="1476375" y="4221163"/>
            <a:ext cx="142875" cy="935037"/>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68638" name="Rectangle 32"/>
          <p:cNvSpPr>
            <a:spLocks noChangeArrowheads="1"/>
          </p:cNvSpPr>
          <p:nvPr/>
        </p:nvSpPr>
        <p:spPr bwMode="auto">
          <a:xfrm>
            <a:off x="4284663" y="3141663"/>
            <a:ext cx="1150937" cy="287337"/>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a:t>PAS</a:t>
            </a:r>
          </a:p>
        </p:txBody>
      </p:sp>
      <p:sp>
        <p:nvSpPr>
          <p:cNvPr id="68639" name="Rectangle 33"/>
          <p:cNvSpPr>
            <a:spLocks noChangeArrowheads="1"/>
          </p:cNvSpPr>
          <p:nvPr/>
        </p:nvSpPr>
        <p:spPr bwMode="auto">
          <a:xfrm>
            <a:off x="4284663" y="3573463"/>
            <a:ext cx="1150937" cy="287337"/>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sz="1400"/>
              <a:t>Clinical Docs</a:t>
            </a:r>
          </a:p>
        </p:txBody>
      </p:sp>
      <p:sp>
        <p:nvSpPr>
          <p:cNvPr id="68640" name="Rectangle 34"/>
          <p:cNvSpPr>
            <a:spLocks noChangeArrowheads="1"/>
          </p:cNvSpPr>
          <p:nvPr/>
        </p:nvSpPr>
        <p:spPr bwMode="auto">
          <a:xfrm>
            <a:off x="4284663" y="4076700"/>
            <a:ext cx="1150937" cy="287338"/>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sz="1200"/>
              <a:t>Orders Results</a:t>
            </a:r>
          </a:p>
        </p:txBody>
      </p:sp>
      <p:sp>
        <p:nvSpPr>
          <p:cNvPr id="68641" name="Rectangle 35"/>
          <p:cNvSpPr>
            <a:spLocks noChangeArrowheads="1"/>
          </p:cNvSpPr>
          <p:nvPr/>
        </p:nvSpPr>
        <p:spPr bwMode="auto">
          <a:xfrm>
            <a:off x="4284663" y="4508500"/>
            <a:ext cx="1150937" cy="287338"/>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sz="1500"/>
              <a:t>ePrescribing</a:t>
            </a:r>
          </a:p>
        </p:txBody>
      </p:sp>
      <p:sp>
        <p:nvSpPr>
          <p:cNvPr id="68642" name="Rectangle 36"/>
          <p:cNvSpPr>
            <a:spLocks noChangeArrowheads="1"/>
          </p:cNvSpPr>
          <p:nvPr/>
        </p:nvSpPr>
        <p:spPr bwMode="auto">
          <a:xfrm>
            <a:off x="4284663" y="5013325"/>
            <a:ext cx="1150937" cy="287338"/>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sz="1600"/>
              <a:t>Scheduling</a:t>
            </a:r>
          </a:p>
        </p:txBody>
      </p:sp>
      <p:sp>
        <p:nvSpPr>
          <p:cNvPr id="68643" name="Rectangle 37"/>
          <p:cNvSpPr>
            <a:spLocks noChangeArrowheads="1"/>
          </p:cNvSpPr>
          <p:nvPr/>
        </p:nvSpPr>
        <p:spPr bwMode="auto">
          <a:xfrm>
            <a:off x="1547813" y="3068638"/>
            <a:ext cx="142875" cy="28892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cxnSp>
        <p:nvCxnSpPr>
          <p:cNvPr id="68644" name="AutoShape 38"/>
          <p:cNvCxnSpPr>
            <a:cxnSpLocks noChangeShapeType="1"/>
            <a:stCxn id="68620" idx="2"/>
            <a:endCxn id="68635" idx="1"/>
          </p:cNvCxnSpPr>
          <p:nvPr/>
        </p:nvCxnSpPr>
        <p:spPr bwMode="auto">
          <a:xfrm rot="16200000" flipH="1">
            <a:off x="593725" y="4851400"/>
            <a:ext cx="649288" cy="395288"/>
          </a:xfrm>
          <a:prstGeom prst="bentConnector2">
            <a:avLst/>
          </a:prstGeom>
          <a:noFill/>
          <a:ln w="9360">
            <a:solidFill>
              <a:srgbClr val="000000"/>
            </a:solidFill>
            <a:miter lim="800000"/>
            <a:headEnd type="triangle" w="med" len="med"/>
            <a:tailEnd type="triangle" w="med" len="med"/>
          </a:ln>
        </p:spPr>
      </p:cxnSp>
      <p:cxnSp>
        <p:nvCxnSpPr>
          <p:cNvPr id="68645" name="AutoShape 39"/>
          <p:cNvCxnSpPr>
            <a:cxnSpLocks noChangeShapeType="1"/>
            <a:stCxn id="68634" idx="2"/>
            <a:endCxn id="68643" idx="2"/>
          </p:cNvCxnSpPr>
          <p:nvPr/>
        </p:nvCxnSpPr>
        <p:spPr bwMode="auto">
          <a:xfrm rot="5400000" flipH="1" flipV="1">
            <a:off x="1162931" y="3310247"/>
            <a:ext cx="409004" cy="503635"/>
          </a:xfrm>
          <a:prstGeom prst="bentConnector3">
            <a:avLst>
              <a:gd name="adj1" fmla="val -55892"/>
            </a:avLst>
          </a:prstGeom>
          <a:noFill/>
          <a:ln w="9360">
            <a:solidFill>
              <a:srgbClr val="000000"/>
            </a:solidFill>
            <a:miter lim="800000"/>
            <a:headEnd/>
            <a:tailEnd/>
          </a:ln>
        </p:spPr>
      </p:cxnSp>
      <p:cxnSp>
        <p:nvCxnSpPr>
          <p:cNvPr id="68646" name="AutoShape 40"/>
          <p:cNvCxnSpPr>
            <a:cxnSpLocks noChangeShapeType="1"/>
            <a:stCxn id="68633" idx="3"/>
            <a:endCxn id="68637" idx="1"/>
          </p:cNvCxnSpPr>
          <p:nvPr/>
        </p:nvCxnSpPr>
        <p:spPr bwMode="auto">
          <a:xfrm>
            <a:off x="539750" y="3644900"/>
            <a:ext cx="936625" cy="1044575"/>
          </a:xfrm>
          <a:prstGeom prst="straightConnector1">
            <a:avLst/>
          </a:prstGeom>
          <a:noFill/>
          <a:ln w="9360">
            <a:solidFill>
              <a:srgbClr val="000000"/>
            </a:solidFill>
            <a:miter lim="800000"/>
            <a:headEnd/>
            <a:tailEnd/>
          </a:ln>
        </p:spPr>
      </p:cxnSp>
      <p:sp>
        <p:nvSpPr>
          <p:cNvPr id="68647" name="Rectangle 41"/>
          <p:cNvSpPr>
            <a:spLocks noChangeArrowheads="1"/>
          </p:cNvSpPr>
          <p:nvPr/>
        </p:nvSpPr>
        <p:spPr bwMode="auto">
          <a:xfrm>
            <a:off x="1042988" y="4797425"/>
            <a:ext cx="1081087" cy="144463"/>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68648" name="Rectangle 42"/>
          <p:cNvSpPr>
            <a:spLocks noChangeArrowheads="1"/>
          </p:cNvSpPr>
          <p:nvPr/>
        </p:nvSpPr>
        <p:spPr bwMode="auto">
          <a:xfrm>
            <a:off x="1258888" y="3573463"/>
            <a:ext cx="1512887" cy="215577"/>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dirty="0"/>
          </a:p>
        </p:txBody>
      </p:sp>
      <p:sp>
        <p:nvSpPr>
          <p:cNvPr id="68649" name="Rectangle 43"/>
          <p:cNvSpPr>
            <a:spLocks noChangeArrowheads="1"/>
          </p:cNvSpPr>
          <p:nvPr/>
        </p:nvSpPr>
        <p:spPr bwMode="auto">
          <a:xfrm>
            <a:off x="3563938" y="2781300"/>
            <a:ext cx="215900" cy="1008063"/>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68650" name="TextBox 46"/>
          <p:cNvSpPr txBox="1">
            <a:spLocks noChangeArrowheads="1"/>
          </p:cNvSpPr>
          <p:nvPr/>
        </p:nvSpPr>
        <p:spPr bwMode="auto">
          <a:xfrm>
            <a:off x="3286125" y="6000750"/>
            <a:ext cx="1285875" cy="461647"/>
          </a:xfrm>
          <a:prstGeom prst="rect">
            <a:avLst/>
          </a:prstGeom>
          <a:solidFill>
            <a:srgbClr val="CCECFF"/>
          </a:solidFill>
          <a:ln w="9525">
            <a:noFill/>
            <a:miter lim="800000"/>
            <a:headEnd/>
            <a:tailEnd/>
          </a:ln>
        </p:spPr>
        <p:txBody>
          <a:bodyPr lIns="91420" tIns="45711" rIns="91420" bIns="45711">
            <a:spAutoFit/>
          </a:bodyPr>
          <a:lstStyle/>
          <a:p>
            <a:pPr defTabSz="912813"/>
            <a:r>
              <a:rPr lang="en-GB" sz="1200" dirty="0"/>
              <a:t>Primary Care</a:t>
            </a:r>
            <a:br>
              <a:rPr lang="en-GB" sz="1200" dirty="0"/>
            </a:br>
            <a:endParaRPr lang="en-GB" sz="1200" dirty="0"/>
          </a:p>
        </p:txBody>
      </p:sp>
      <p:sp>
        <p:nvSpPr>
          <p:cNvPr id="68651" name="Line 46"/>
          <p:cNvSpPr>
            <a:spLocks noChangeShapeType="1"/>
          </p:cNvSpPr>
          <p:nvPr/>
        </p:nvSpPr>
        <p:spPr bwMode="auto">
          <a:xfrm flipV="1">
            <a:off x="3429000" y="5715000"/>
            <a:ext cx="142875" cy="285750"/>
          </a:xfrm>
          <a:prstGeom prst="line">
            <a:avLst/>
          </a:prstGeom>
          <a:noFill/>
          <a:ln w="9525">
            <a:solidFill>
              <a:schemeClr val="tx1"/>
            </a:solidFill>
            <a:round/>
            <a:headEnd/>
            <a:tailEnd type="triangle" w="med" len="med"/>
          </a:ln>
        </p:spPr>
        <p:txBody>
          <a:bodyPr lIns="91430" tIns="45715" rIns="91430" bIns="45715"/>
          <a:lstStyle/>
          <a:p>
            <a:endParaRPr lang="en-GB"/>
          </a:p>
        </p:txBody>
      </p:sp>
      <p:sp>
        <p:nvSpPr>
          <p:cNvPr id="68652" name="Title 46"/>
          <p:cNvSpPr>
            <a:spLocks noGrp="1"/>
          </p:cNvSpPr>
          <p:nvPr>
            <p:ph type="title"/>
          </p:nvPr>
        </p:nvSpPr>
        <p:spPr>
          <a:xfrm>
            <a:off x="457200" y="274638"/>
            <a:ext cx="8229600" cy="777875"/>
          </a:xfrm>
        </p:spPr>
        <p:txBody>
          <a:bodyPr/>
          <a:lstStyle/>
          <a:p>
            <a:pPr eaLnBrk="1"/>
            <a:r>
              <a:rPr lang="en-GB" sz="4000" dirty="0" smtClean="0"/>
              <a:t>Hospital: ABC of Technical Options</a:t>
            </a:r>
          </a:p>
        </p:txBody>
      </p:sp>
      <p:sp>
        <p:nvSpPr>
          <p:cNvPr id="46" name="TextBox 45"/>
          <p:cNvSpPr txBox="1"/>
          <p:nvPr/>
        </p:nvSpPr>
        <p:spPr>
          <a:xfrm>
            <a:off x="3707904" y="1844824"/>
            <a:ext cx="1296144" cy="369332"/>
          </a:xfrm>
          <a:prstGeom prst="rect">
            <a:avLst/>
          </a:prstGeom>
          <a:noFill/>
        </p:spPr>
        <p:txBody>
          <a:bodyPr wrap="square" rtlCol="0">
            <a:spAutoFit/>
          </a:bodyPr>
          <a:lstStyle/>
          <a:p>
            <a:r>
              <a:rPr lang="en-GB" dirty="0" smtClean="0"/>
              <a:t>Portal</a:t>
            </a:r>
            <a:endParaRPr lang="en-GB" dirty="0"/>
          </a:p>
        </p:txBody>
      </p:sp>
      <p:sp>
        <p:nvSpPr>
          <p:cNvPr id="47" name="Line 21"/>
          <p:cNvSpPr>
            <a:spLocks noChangeShapeType="1"/>
          </p:cNvSpPr>
          <p:nvPr/>
        </p:nvSpPr>
        <p:spPr bwMode="auto">
          <a:xfrm>
            <a:off x="3851920" y="5805264"/>
            <a:ext cx="2736304" cy="0"/>
          </a:xfrm>
          <a:prstGeom prst="line">
            <a:avLst/>
          </a:prstGeom>
          <a:noFill/>
          <a:ln w="9360">
            <a:solidFill>
              <a:srgbClr val="000000"/>
            </a:solidFill>
            <a:miter lim="800000"/>
            <a:headEnd type="triangle" w="med" len="med"/>
            <a:tailEnd type="triangle" w="med" len="med"/>
          </a:ln>
        </p:spPr>
        <p:txBody>
          <a:bodyPr lIns="91430" tIns="45715" rIns="91430" bIns="45715"/>
          <a:lstStyle/>
          <a:p>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blog.umbro.com/wp-content/uploads/2009/09/speciali_customisation.jpg"/>
          <p:cNvPicPr>
            <a:picLocks noChangeAspect="1" noChangeArrowheads="1"/>
          </p:cNvPicPr>
          <p:nvPr/>
        </p:nvPicPr>
        <p:blipFill>
          <a:blip r:embed="rId2" cstate="print"/>
          <a:srcRect l="3780" r="4535"/>
          <a:stretch>
            <a:fillRect/>
          </a:stretch>
        </p:blipFill>
        <p:spPr bwMode="auto">
          <a:xfrm>
            <a:off x="611560" y="692696"/>
            <a:ext cx="7951899" cy="561662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9" descr="InsightClinuserDictations"/>
          <p:cNvPicPr>
            <a:picLocks noChangeAspect="1" noChangeArrowheads="1"/>
          </p:cNvPicPr>
          <p:nvPr/>
        </p:nvPicPr>
        <p:blipFill>
          <a:blip r:embed="rId2" cstate="print"/>
          <a:srcRect/>
          <a:stretch>
            <a:fillRect/>
          </a:stretch>
        </p:blipFill>
        <p:spPr bwMode="auto">
          <a:xfrm>
            <a:off x="0" y="0"/>
            <a:ext cx="4859338" cy="3500438"/>
          </a:xfrm>
          <a:prstGeom prst="rect">
            <a:avLst/>
          </a:prstGeom>
          <a:noFill/>
          <a:ln w="9525">
            <a:noFill/>
            <a:miter lim="800000"/>
            <a:headEnd/>
            <a:tailEnd/>
          </a:ln>
        </p:spPr>
      </p:pic>
      <p:pic>
        <p:nvPicPr>
          <p:cNvPr id="10243" name="Picture 5" descr="InsightXrayForeArm1"/>
          <p:cNvPicPr>
            <a:picLocks noChangeAspect="1" noChangeArrowheads="1"/>
          </p:cNvPicPr>
          <p:nvPr/>
        </p:nvPicPr>
        <p:blipFill>
          <a:blip r:embed="rId3" cstate="print"/>
          <a:srcRect/>
          <a:stretch>
            <a:fillRect/>
          </a:stretch>
        </p:blipFill>
        <p:spPr bwMode="auto">
          <a:xfrm>
            <a:off x="3851275" y="0"/>
            <a:ext cx="5292725" cy="3429000"/>
          </a:xfrm>
          <a:prstGeom prst="rect">
            <a:avLst/>
          </a:prstGeom>
          <a:noFill/>
          <a:ln w="9525">
            <a:noFill/>
            <a:miter lim="800000"/>
            <a:headEnd/>
            <a:tailEnd/>
          </a:ln>
        </p:spPr>
      </p:pic>
      <p:pic>
        <p:nvPicPr>
          <p:cNvPr id="10244" name="Picture 6" descr="InsightLabs"/>
          <p:cNvPicPr>
            <a:picLocks noChangeAspect="1" noChangeArrowheads="1"/>
          </p:cNvPicPr>
          <p:nvPr/>
        </p:nvPicPr>
        <p:blipFill>
          <a:blip r:embed="rId4" cstate="print"/>
          <a:srcRect/>
          <a:stretch>
            <a:fillRect/>
          </a:stretch>
        </p:blipFill>
        <p:spPr bwMode="auto">
          <a:xfrm>
            <a:off x="0" y="3357563"/>
            <a:ext cx="5148263" cy="3500437"/>
          </a:xfrm>
          <a:prstGeom prst="rect">
            <a:avLst/>
          </a:prstGeom>
          <a:noFill/>
          <a:ln w="9525">
            <a:noFill/>
            <a:miter lim="800000"/>
            <a:headEnd/>
            <a:tailEnd/>
          </a:ln>
        </p:spPr>
      </p:pic>
      <p:pic>
        <p:nvPicPr>
          <p:cNvPr id="10245" name="Picture 3" descr="InsightEKGZoom"/>
          <p:cNvPicPr>
            <a:picLocks noChangeAspect="1" noChangeArrowheads="1"/>
          </p:cNvPicPr>
          <p:nvPr/>
        </p:nvPicPr>
        <p:blipFill>
          <a:blip r:embed="rId5" cstate="print"/>
          <a:srcRect/>
          <a:stretch>
            <a:fillRect/>
          </a:stretch>
        </p:blipFill>
        <p:spPr bwMode="auto">
          <a:xfrm>
            <a:off x="3829050" y="3357563"/>
            <a:ext cx="5314950" cy="3500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cluster-map"/>
          <p:cNvPicPr>
            <a:picLocks noChangeAspect="1" noChangeArrowheads="1"/>
          </p:cNvPicPr>
          <p:nvPr/>
        </p:nvPicPr>
        <p:blipFill>
          <a:blip r:embed="rId3" cstate="print"/>
          <a:srcRect/>
          <a:stretch>
            <a:fillRect/>
          </a:stretch>
        </p:blipFill>
        <p:spPr bwMode="auto">
          <a:xfrm>
            <a:off x="5148263" y="1844675"/>
            <a:ext cx="3333750" cy="3695700"/>
          </a:xfrm>
          <a:prstGeom prst="rect">
            <a:avLst/>
          </a:prstGeom>
          <a:noFill/>
          <a:ln w="9525">
            <a:noFill/>
            <a:miter lim="800000"/>
            <a:headEnd/>
            <a:tailEnd/>
          </a:ln>
        </p:spPr>
      </p:pic>
      <p:sp>
        <p:nvSpPr>
          <p:cNvPr id="32771" name="Title 7"/>
          <p:cNvSpPr>
            <a:spLocks noGrp="1"/>
          </p:cNvSpPr>
          <p:nvPr>
            <p:ph type="title"/>
          </p:nvPr>
        </p:nvSpPr>
        <p:spPr/>
        <p:txBody>
          <a:bodyPr/>
          <a:lstStyle/>
          <a:p>
            <a:pPr algn="l"/>
            <a:r>
              <a:rPr lang="en-GB" sz="4000" dirty="0" smtClean="0"/>
              <a:t>NHS Connecting for Health</a:t>
            </a:r>
          </a:p>
        </p:txBody>
      </p:sp>
      <p:pic>
        <p:nvPicPr>
          <p:cNvPr id="32772" name="Picture 8" descr="NHSNPfITScrappedDailyMailHeadline.png"/>
          <p:cNvPicPr>
            <a:picLocks noChangeAspect="1"/>
          </p:cNvPicPr>
          <p:nvPr/>
        </p:nvPicPr>
        <p:blipFill>
          <a:blip r:embed="rId4" cstate="print"/>
          <a:srcRect/>
          <a:stretch>
            <a:fillRect/>
          </a:stretch>
        </p:blipFill>
        <p:spPr bwMode="auto">
          <a:xfrm>
            <a:off x="539750" y="1556791"/>
            <a:ext cx="3887788" cy="45360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Rectangle 6"/>
          <p:cNvSpPr>
            <a:spLocks noGrp="1" noChangeArrowheads="1"/>
          </p:cNvSpPr>
          <p:nvPr>
            <p:ph type="title"/>
          </p:nvPr>
        </p:nvSpPr>
        <p:spPr/>
        <p:txBody>
          <a:bodyPr/>
          <a:lstStyle/>
          <a:p>
            <a:endParaRPr lang="en-US" smtClean="0"/>
          </a:p>
        </p:txBody>
      </p:sp>
      <p:sp>
        <p:nvSpPr>
          <p:cNvPr id="50183" name="Rectangle 7"/>
          <p:cNvSpPr>
            <a:spLocks noGrp="1" noChangeArrowheads="1"/>
          </p:cNvSpPr>
          <p:nvPr>
            <p:ph type="body" sz="half" idx="1"/>
          </p:nvPr>
        </p:nvSpPr>
        <p:spPr/>
        <p:txBody>
          <a:bodyPr/>
          <a:lstStyle/>
          <a:p>
            <a:endParaRPr lang="en-US" smtClean="0"/>
          </a:p>
        </p:txBody>
      </p:sp>
      <p:sp>
        <p:nvSpPr>
          <p:cNvPr id="50184" name="Rectangle 8"/>
          <p:cNvSpPr>
            <a:spLocks noGrp="1" noChangeArrowheads="1"/>
          </p:cNvSpPr>
          <p:nvPr>
            <p:ph type="body" sz="half" idx="2"/>
          </p:nvPr>
        </p:nvSpPr>
        <p:spPr/>
        <p:txBody>
          <a:bodyPr/>
          <a:lstStyle/>
          <a:p>
            <a:r>
              <a:rPr lang="en-GB" dirty="0" smtClean="0"/>
              <a:t>Leeds, England</a:t>
            </a:r>
          </a:p>
          <a:p>
            <a:r>
              <a:rPr lang="en-GB" dirty="0" smtClean="0"/>
              <a:t>2 Emergency Departments</a:t>
            </a:r>
          </a:p>
          <a:p>
            <a:pPr lvl="1"/>
            <a:r>
              <a:rPr lang="en-GB" dirty="0" smtClean="0"/>
              <a:t>110,000 patients/year</a:t>
            </a:r>
          </a:p>
          <a:p>
            <a:pPr lvl="1"/>
            <a:r>
              <a:rPr lang="en-GB" dirty="0" smtClean="0"/>
              <a:t>90,000 patients/year</a:t>
            </a:r>
          </a:p>
          <a:p>
            <a:r>
              <a:rPr lang="en-GB" dirty="0" smtClean="0"/>
              <a:t>95% 4-hour standard</a:t>
            </a:r>
          </a:p>
          <a:p>
            <a:pPr lvl="1"/>
            <a:r>
              <a:rPr lang="en-GB" dirty="0" smtClean="0"/>
              <a:t>Arrival to Departure</a:t>
            </a:r>
          </a:p>
          <a:p>
            <a:endParaRPr lang="en-GB" dirty="0" smtClean="0"/>
          </a:p>
        </p:txBody>
      </p:sp>
      <p:pic>
        <p:nvPicPr>
          <p:cNvPr id="50181" name="Picture 5"/>
          <p:cNvPicPr>
            <a:picLocks noChangeAspect="1" noChangeArrowheads="1"/>
          </p:cNvPicPr>
          <p:nvPr/>
        </p:nvPicPr>
        <p:blipFill>
          <a:blip r:embed="rId2" cstate="print"/>
          <a:srcRect r="36043" b="2757"/>
          <a:stretch>
            <a:fillRect/>
          </a:stretch>
        </p:blipFill>
        <p:spPr bwMode="auto">
          <a:xfrm>
            <a:off x="323850" y="333375"/>
            <a:ext cx="4103688" cy="6048375"/>
          </a:xfrm>
          <a:prstGeom prst="rect">
            <a:avLst/>
          </a:prstGeom>
          <a:noFill/>
          <a:ln w="9525">
            <a:noFill/>
            <a:miter lim="800000"/>
            <a:headEnd/>
            <a:tailEnd/>
          </a:ln>
          <a:effectLst/>
        </p:spPr>
      </p:pic>
      <p:pic>
        <p:nvPicPr>
          <p:cNvPr id="50186" name="Picture 10" descr="Leeds teaching hospitals"/>
          <p:cNvPicPr>
            <a:picLocks noChangeAspect="1" noChangeArrowheads="1"/>
          </p:cNvPicPr>
          <p:nvPr/>
        </p:nvPicPr>
        <p:blipFill>
          <a:blip r:embed="rId3" cstate="print"/>
          <a:srcRect/>
          <a:stretch>
            <a:fillRect/>
          </a:stretch>
        </p:blipFill>
        <p:spPr bwMode="auto">
          <a:xfrm>
            <a:off x="4643438" y="476250"/>
            <a:ext cx="3384550" cy="86518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468313" y="260350"/>
            <a:ext cx="8229600" cy="1143000"/>
          </a:xfrm>
        </p:spPr>
        <p:txBody>
          <a:bodyPr/>
          <a:lstStyle/>
          <a:p>
            <a:pPr eaLnBrk="1" hangingPunct="1"/>
            <a:r>
              <a:rPr lang="en-GB" dirty="0" smtClean="0"/>
              <a:t>ED: Process related IT needs</a:t>
            </a:r>
          </a:p>
        </p:txBody>
      </p:sp>
      <p:graphicFrame>
        <p:nvGraphicFramePr>
          <p:cNvPr id="4" name="Table 3"/>
          <p:cNvGraphicFramePr>
            <a:graphicFrameLocks noGrp="1"/>
          </p:cNvGraphicFramePr>
          <p:nvPr/>
        </p:nvGraphicFramePr>
        <p:xfrm>
          <a:off x="1198563" y="1903413"/>
          <a:ext cx="6096000" cy="3876040"/>
        </p:xfrm>
        <a:graphic>
          <a:graphicData uri="http://schemas.openxmlformats.org/drawingml/2006/table">
            <a:tbl>
              <a:tblPr firstRow="1" bandRow="1">
                <a:tableStyleId>{5C22544A-7EE6-4342-B048-85BDC9FD1C3A}</a:tableStyleId>
              </a:tblPr>
              <a:tblGrid>
                <a:gridCol w="3048000"/>
                <a:gridCol w="3048000"/>
              </a:tblGrid>
              <a:tr h="370840">
                <a:tc>
                  <a:txBody>
                    <a:bodyPr/>
                    <a:lstStyle/>
                    <a:p>
                      <a:endParaRPr lang="en-GB" dirty="0"/>
                    </a:p>
                  </a:txBody>
                  <a:tcPr/>
                </a:tc>
                <a:tc>
                  <a:txBody>
                    <a:bodyPr/>
                    <a:lstStyle/>
                    <a:p>
                      <a:endParaRPr lang="en-GB" dirty="0"/>
                    </a:p>
                  </a:txBody>
                  <a:tcPr/>
                </a:tc>
              </a:tr>
              <a:tr h="370840">
                <a:tc>
                  <a:txBody>
                    <a:bodyPr/>
                    <a:lstStyle/>
                    <a:p>
                      <a:r>
                        <a:rPr lang="en-GB" dirty="0" smtClean="0"/>
                        <a:t>Patient Tracking</a:t>
                      </a:r>
                    </a:p>
                    <a:p>
                      <a:endParaRPr lang="en-GB" dirty="0"/>
                    </a:p>
                  </a:txBody>
                  <a:tcPr/>
                </a:tc>
                <a:tc>
                  <a:txBody>
                    <a:bodyPr/>
                    <a:lstStyle/>
                    <a:p>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Registration</a:t>
                      </a:r>
                      <a:endParaRPr lang="en-GB" dirty="0"/>
                    </a:p>
                  </a:txBody>
                  <a:tcPr/>
                </a:tc>
                <a:tc>
                  <a:txBody>
                    <a:bodyPr/>
                    <a:lstStyle/>
                    <a:p>
                      <a:endParaRPr lang="en-GB" dirty="0"/>
                    </a:p>
                  </a:txBody>
                  <a:tcPr/>
                </a:tc>
              </a:tr>
              <a:tr h="370840">
                <a:tc>
                  <a:txBody>
                    <a:bodyPr/>
                    <a:lstStyle/>
                    <a:p>
                      <a:r>
                        <a:rPr lang="en-GB" dirty="0" smtClean="0"/>
                        <a:t>Assessment- Nursing</a:t>
                      </a:r>
                      <a:endParaRPr lang="en-GB" dirty="0"/>
                    </a:p>
                  </a:txBody>
                  <a:tcPr/>
                </a:tc>
                <a:tc>
                  <a:txBody>
                    <a:bodyPr/>
                    <a:lstStyle/>
                    <a:p>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t>Assessment-Medical</a:t>
                      </a:r>
                    </a:p>
                  </a:txBody>
                  <a:tcPr/>
                </a:tc>
                <a:tc>
                  <a:txBody>
                    <a:bodyPr/>
                    <a:lstStyle/>
                    <a:p>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Investigations</a:t>
                      </a:r>
                      <a:endParaRPr lang="en-GB" dirty="0"/>
                    </a:p>
                  </a:txBody>
                  <a:tcPr/>
                </a:tc>
                <a:tc>
                  <a:txBody>
                    <a:bodyPr/>
                    <a:lstStyle/>
                    <a:p>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Diagnoses</a:t>
                      </a:r>
                      <a:endParaRPr lang="en-GB" dirty="0"/>
                    </a:p>
                  </a:txBody>
                  <a:tcPr/>
                </a:tc>
                <a:tc>
                  <a:txBody>
                    <a:bodyPr/>
                    <a:lstStyle/>
                    <a:p>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Treatments</a:t>
                      </a:r>
                      <a:endParaRPr lang="en-GB" dirty="0"/>
                    </a:p>
                  </a:txBody>
                  <a:tcPr/>
                </a:tc>
                <a:tc>
                  <a:txBody>
                    <a:bodyPr/>
                    <a:lstStyle/>
                    <a:p>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Referrals</a:t>
                      </a:r>
                    </a:p>
                    <a:p>
                      <a:endParaRPr lang="en-GB" dirty="0"/>
                    </a:p>
                  </a:txBody>
                  <a:tcPr/>
                </a:tc>
                <a:tc>
                  <a:txBody>
                    <a:bodyPr/>
                    <a:lstStyle/>
                    <a:p>
                      <a:endParaRPr lang="en-GB"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smtClean="0"/>
              <a:t>Patient Tracking</a:t>
            </a:r>
          </a:p>
        </p:txBody>
      </p:sp>
      <p:graphicFrame>
        <p:nvGraphicFramePr>
          <p:cNvPr id="4" name="Content Placeholder 3"/>
          <p:cNvGraphicFramePr>
            <a:graphicFrameLocks noGrp="1"/>
          </p:cNvGraphicFramePr>
          <p:nvPr>
            <p:ph idx="1"/>
          </p:nvPr>
        </p:nvGraphicFramePr>
        <p:xfrm>
          <a:off x="457200" y="1600200"/>
          <a:ext cx="8229600" cy="30327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dirty="0" smtClean="0"/>
                    </a:p>
                  </a:txBody>
                  <a:tcPr/>
                </a:tc>
                <a:tc>
                  <a:txBody>
                    <a:bodyPr/>
                    <a:lstStyle/>
                    <a:p>
                      <a:r>
                        <a:rPr lang="en-GB" dirty="0" smtClean="0"/>
                        <a:t>Process A</a:t>
                      </a:r>
                      <a:endParaRPr lang="en-GB" dirty="0"/>
                    </a:p>
                  </a:txBody>
                  <a:tcPr/>
                </a:tc>
                <a:tc>
                  <a:txBody>
                    <a:bodyPr/>
                    <a:lstStyle/>
                    <a:p>
                      <a:r>
                        <a:rPr lang="en-GB" dirty="0" smtClean="0"/>
                        <a:t>Process B</a:t>
                      </a:r>
                      <a:endParaRPr lang="en-GB" dirty="0"/>
                    </a:p>
                  </a:txBody>
                  <a:tcPr/>
                </a:tc>
                <a:tc>
                  <a:txBody>
                    <a:bodyPr/>
                    <a:lstStyle/>
                    <a:p>
                      <a:r>
                        <a:rPr lang="en-GB" dirty="0" smtClean="0"/>
                        <a:t>Process</a:t>
                      </a:r>
                      <a:r>
                        <a:rPr lang="en-GB" baseline="0" dirty="0" smtClean="0"/>
                        <a:t> C</a:t>
                      </a:r>
                      <a:endParaRPr lang="en-GB" dirty="0"/>
                    </a:p>
                  </a:txBody>
                  <a:tcPr/>
                </a:tc>
                <a:tc>
                  <a:txBody>
                    <a:bodyPr/>
                    <a:lstStyle/>
                    <a:p>
                      <a:r>
                        <a:rPr lang="en-GB" dirty="0" smtClean="0"/>
                        <a:t>Process D</a:t>
                      </a:r>
                      <a:endParaRPr lang="en-GB" dirty="0"/>
                    </a:p>
                  </a:txBody>
                  <a:tcPr/>
                </a:tc>
              </a:tr>
              <a:tr h="370840">
                <a:tc>
                  <a:txBody>
                    <a:bodyPr/>
                    <a:lstStyle/>
                    <a:p>
                      <a:r>
                        <a:rPr lang="en-GB" dirty="0" smtClean="0"/>
                        <a:t>Patient 1</a:t>
                      </a:r>
                    </a:p>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r>
                        <a:rPr lang="en-GB" dirty="0" smtClean="0"/>
                        <a:t>Patient</a:t>
                      </a:r>
                      <a:r>
                        <a:rPr lang="en-GB" baseline="0" dirty="0" smtClean="0"/>
                        <a:t> 2</a:t>
                      </a:r>
                    </a:p>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r>
                        <a:rPr lang="en-GB" dirty="0" smtClean="0"/>
                        <a:t>Patient</a:t>
                      </a:r>
                      <a:r>
                        <a:rPr lang="en-GB" baseline="0" dirty="0" smtClean="0"/>
                        <a:t> 3</a:t>
                      </a:r>
                    </a:p>
                    <a:p>
                      <a:endParaRPr lang="en-GB" baseline="0" dirty="0" smtClean="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r>
              <a:tr h="370840">
                <a:tc>
                  <a:txBody>
                    <a:bodyPr/>
                    <a:lstStyle/>
                    <a:p>
                      <a:r>
                        <a:rPr lang="en-GB" baseline="0" dirty="0" smtClean="0"/>
                        <a:t>Patient 4</a:t>
                      </a:r>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InsightClinuser1"/>
          <p:cNvPicPr>
            <a:picLocks noChangeAspect="1" noChangeArrowheads="1"/>
          </p:cNvPicPr>
          <p:nvPr/>
        </p:nvPicPr>
        <p:blipFill>
          <a:blip r:embed="rId2" cstate="print"/>
          <a:srcRect/>
          <a:stretch>
            <a:fillRect/>
          </a:stretch>
        </p:blipFill>
        <p:spPr bwMode="auto">
          <a:xfrm>
            <a:off x="539750" y="333375"/>
            <a:ext cx="7777163" cy="5688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endParaRPr lang="en-GB" smtClean="0"/>
          </a:p>
        </p:txBody>
      </p:sp>
      <p:pic>
        <p:nvPicPr>
          <p:cNvPr id="21507" name="Picture 2"/>
          <p:cNvPicPr>
            <a:picLocks noChangeAspect="1" noChangeArrowheads="1"/>
          </p:cNvPicPr>
          <p:nvPr/>
        </p:nvPicPr>
        <p:blipFill>
          <a:blip r:embed="rId2" cstate="print"/>
          <a:srcRect/>
          <a:stretch>
            <a:fillRect/>
          </a:stretch>
        </p:blipFill>
        <p:spPr bwMode="auto">
          <a:xfrm>
            <a:off x="2195513" y="2708275"/>
            <a:ext cx="6381750" cy="3649663"/>
          </a:xfrm>
          <a:prstGeom prst="rect">
            <a:avLst/>
          </a:prstGeom>
          <a:noFill/>
          <a:ln w="9525">
            <a:noFill/>
            <a:miter lim="800000"/>
            <a:headEnd/>
            <a:tailEnd/>
          </a:ln>
        </p:spPr>
      </p:pic>
      <p:pic>
        <p:nvPicPr>
          <p:cNvPr id="21508" name="Picture 2"/>
          <p:cNvPicPr>
            <a:picLocks noGrp="1" noChangeAspect="1" noChangeArrowheads="1"/>
          </p:cNvPicPr>
          <p:nvPr>
            <p:ph idx="1"/>
          </p:nvPr>
        </p:nvPicPr>
        <p:blipFill>
          <a:blip r:embed="rId3" cstate="print"/>
          <a:srcRect/>
          <a:stretch>
            <a:fillRect/>
          </a:stretch>
        </p:blipFill>
        <p:spPr>
          <a:xfrm>
            <a:off x="539750" y="333375"/>
            <a:ext cx="7991475" cy="340995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endParaRPr lang="en-GB" smtClean="0"/>
          </a:p>
        </p:txBody>
      </p:sp>
      <p:pic>
        <p:nvPicPr>
          <p:cNvPr id="22531" name="Picture 2"/>
          <p:cNvPicPr>
            <a:picLocks noGrp="1" noChangeAspect="1" noChangeArrowheads="1"/>
          </p:cNvPicPr>
          <p:nvPr>
            <p:ph idx="1"/>
          </p:nvPr>
        </p:nvPicPr>
        <p:blipFill>
          <a:blip r:embed="rId2" cstate="print"/>
          <a:srcRect/>
          <a:stretch>
            <a:fillRect/>
          </a:stretch>
        </p:blipFill>
        <p:spPr>
          <a:xfrm>
            <a:off x="755650" y="981075"/>
            <a:ext cx="7564438" cy="5505450"/>
          </a:xfrm>
        </p:spPr>
      </p:pic>
      <p:sp>
        <p:nvSpPr>
          <p:cNvPr id="22532" name="TextBox 3"/>
          <p:cNvSpPr txBox="1">
            <a:spLocks noChangeArrowheads="1"/>
          </p:cNvSpPr>
          <p:nvPr/>
        </p:nvSpPr>
        <p:spPr bwMode="auto">
          <a:xfrm>
            <a:off x="6875463" y="5805488"/>
            <a:ext cx="1296987" cy="369887"/>
          </a:xfrm>
          <a:prstGeom prst="rect">
            <a:avLst/>
          </a:prstGeom>
          <a:noFill/>
          <a:ln w="9525">
            <a:noFill/>
            <a:miter lim="800000"/>
            <a:headEnd/>
            <a:tailEnd/>
          </a:ln>
        </p:spPr>
        <p:txBody>
          <a:bodyPr>
            <a:spAutoFit/>
          </a:bodyPr>
          <a:lstStyle/>
          <a:p>
            <a:r>
              <a:rPr lang="en-GB"/>
              <a:t>Cerner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endParaRPr lang="en-GB" smtClean="0"/>
          </a:p>
        </p:txBody>
      </p:sp>
      <p:pic>
        <p:nvPicPr>
          <p:cNvPr id="23555" name="Picture 2"/>
          <p:cNvPicPr>
            <a:picLocks noGrp="1" noChangeAspect="1" noChangeArrowheads="1"/>
          </p:cNvPicPr>
          <p:nvPr>
            <p:ph idx="1"/>
          </p:nvPr>
        </p:nvPicPr>
        <p:blipFill>
          <a:blip r:embed="rId2" cstate="print"/>
          <a:srcRect/>
          <a:stretch>
            <a:fillRect/>
          </a:stretch>
        </p:blipFill>
        <p:spPr>
          <a:xfrm>
            <a:off x="468313" y="620713"/>
            <a:ext cx="7950200" cy="5922962"/>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endParaRPr lang="en-GB" smtClean="0"/>
          </a:p>
        </p:txBody>
      </p:sp>
      <p:pic>
        <p:nvPicPr>
          <p:cNvPr id="24579" name="Picture 2"/>
          <p:cNvPicPr>
            <a:picLocks noGrp="1" noChangeAspect="1" noChangeArrowheads="1"/>
          </p:cNvPicPr>
          <p:nvPr>
            <p:ph idx="1"/>
          </p:nvPr>
        </p:nvPicPr>
        <p:blipFill>
          <a:blip r:embed="rId2" cstate="print"/>
          <a:srcRect/>
          <a:stretch>
            <a:fillRect/>
          </a:stretch>
        </p:blipFill>
        <p:spPr>
          <a:xfrm>
            <a:off x="611188" y="1341438"/>
            <a:ext cx="7915275" cy="4967287"/>
          </a:xfrm>
        </p:spPr>
      </p:pic>
      <p:sp>
        <p:nvSpPr>
          <p:cNvPr id="24580" name="TextBox 3"/>
          <p:cNvSpPr txBox="1">
            <a:spLocks noChangeArrowheads="1"/>
          </p:cNvSpPr>
          <p:nvPr/>
        </p:nvSpPr>
        <p:spPr bwMode="auto">
          <a:xfrm>
            <a:off x="7092950" y="5805488"/>
            <a:ext cx="1223963" cy="369887"/>
          </a:xfrm>
          <a:prstGeom prst="rect">
            <a:avLst/>
          </a:prstGeom>
          <a:noFill/>
          <a:ln w="9525">
            <a:noFill/>
            <a:miter lim="800000"/>
            <a:headEnd/>
            <a:tailEnd/>
          </a:ln>
        </p:spPr>
        <p:txBody>
          <a:bodyPr>
            <a:spAutoFit/>
          </a:bodyPr>
          <a:lstStyle/>
          <a:p>
            <a:r>
              <a:rPr lang="en-GB"/>
              <a:t>T system</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GB" smtClean="0"/>
          </a:p>
        </p:txBody>
      </p:sp>
      <p:pic>
        <p:nvPicPr>
          <p:cNvPr id="25603" name="Picture 2"/>
          <p:cNvPicPr>
            <a:picLocks noGrp="1" noChangeAspect="1" noChangeArrowheads="1"/>
          </p:cNvPicPr>
          <p:nvPr>
            <p:ph idx="1"/>
          </p:nvPr>
        </p:nvPicPr>
        <p:blipFill>
          <a:blip r:embed="rId2" cstate="print"/>
          <a:srcRect/>
          <a:stretch>
            <a:fillRect/>
          </a:stretch>
        </p:blipFill>
        <p:spPr>
          <a:xfrm>
            <a:off x="468313" y="785813"/>
            <a:ext cx="7775575" cy="5830887"/>
          </a:xfrm>
        </p:spPr>
      </p:pic>
      <p:sp>
        <p:nvSpPr>
          <p:cNvPr id="25604" name="TextBox 3"/>
          <p:cNvSpPr txBox="1">
            <a:spLocks noChangeArrowheads="1"/>
          </p:cNvSpPr>
          <p:nvPr/>
        </p:nvSpPr>
        <p:spPr bwMode="auto">
          <a:xfrm>
            <a:off x="6588125" y="6237288"/>
            <a:ext cx="1296988" cy="369887"/>
          </a:xfrm>
          <a:prstGeom prst="rect">
            <a:avLst/>
          </a:prstGeom>
          <a:noFill/>
          <a:ln w="9525">
            <a:noFill/>
            <a:miter lim="800000"/>
            <a:headEnd/>
            <a:tailEnd/>
          </a:ln>
        </p:spPr>
        <p:txBody>
          <a:bodyPr>
            <a:spAutoFit/>
          </a:bodyPr>
          <a:lstStyle/>
          <a:p>
            <a:r>
              <a:rPr lang="en-GB"/>
              <a:t>Allscripts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en-US" smtClean="0"/>
          </a:p>
        </p:txBody>
      </p:sp>
      <p:sp>
        <p:nvSpPr>
          <p:cNvPr id="26627" name="Rectangle 3"/>
          <p:cNvSpPr>
            <a:spLocks noGrp="1" noChangeArrowheads="1"/>
          </p:cNvSpPr>
          <p:nvPr>
            <p:ph type="body" idx="1"/>
          </p:nvPr>
        </p:nvSpPr>
        <p:spPr/>
        <p:txBody>
          <a:bodyPr/>
          <a:lstStyle/>
          <a:p>
            <a:pPr eaLnBrk="1" hangingPunct="1"/>
            <a:endParaRPr lang="en-US" smtClean="0"/>
          </a:p>
        </p:txBody>
      </p:sp>
      <p:pic>
        <p:nvPicPr>
          <p:cNvPr id="26628" name="Picture 4"/>
          <p:cNvPicPr>
            <a:picLocks noChangeAspect="1" noChangeArrowheads="1"/>
          </p:cNvPicPr>
          <p:nvPr/>
        </p:nvPicPr>
        <p:blipFill>
          <a:blip r:embed="rId2" cstate="print"/>
          <a:srcRect/>
          <a:stretch>
            <a:fillRect/>
          </a:stretch>
        </p:blipFill>
        <p:spPr bwMode="auto">
          <a:xfrm>
            <a:off x="468313" y="333375"/>
            <a:ext cx="7991475" cy="6213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l" eaLnBrk="1" hangingPunct="1"/>
            <a:r>
              <a:rPr lang="en-US" smtClean="0"/>
              <a:t>Registration</a:t>
            </a:r>
          </a:p>
        </p:txBody>
      </p:sp>
      <p:pic>
        <p:nvPicPr>
          <p:cNvPr id="30723" name="Picture 3"/>
          <p:cNvPicPr>
            <a:picLocks noGrp="1" noChangeAspect="1" noChangeArrowheads="1"/>
          </p:cNvPicPr>
          <p:nvPr>
            <p:ph type="body" idx="1"/>
          </p:nvPr>
        </p:nvPicPr>
        <p:blipFill>
          <a:blip r:embed="rId2" cstate="print"/>
          <a:srcRect/>
          <a:stretch>
            <a:fillRect/>
          </a:stretch>
        </p:blip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l" eaLnBrk="1" hangingPunct="1"/>
            <a:r>
              <a:rPr lang="en-US" smtClean="0"/>
              <a:t>Assessment- Nursing</a:t>
            </a:r>
          </a:p>
        </p:txBody>
      </p:sp>
      <p:sp>
        <p:nvSpPr>
          <p:cNvPr id="31747" name="Rectangle 3"/>
          <p:cNvSpPr>
            <a:spLocks noGrp="1" noChangeArrowheads="1"/>
          </p:cNvSpPr>
          <p:nvPr>
            <p:ph type="body" idx="1"/>
          </p:nvPr>
        </p:nvSpPr>
        <p:spPr/>
        <p:txBody>
          <a:bodyPr/>
          <a:lstStyle/>
          <a:p>
            <a:pPr eaLnBrk="1" hangingPunct="1"/>
            <a:endParaRPr lang="en-US" smtClean="0"/>
          </a:p>
        </p:txBody>
      </p:sp>
      <p:pic>
        <p:nvPicPr>
          <p:cNvPr id="31748" name="Picture 6"/>
          <p:cNvPicPr>
            <a:picLocks noChangeAspect="1" noChangeArrowheads="1"/>
          </p:cNvPicPr>
          <p:nvPr/>
        </p:nvPicPr>
        <p:blipFill>
          <a:blip r:embed="rId2" cstate="print"/>
          <a:srcRect/>
          <a:stretch>
            <a:fillRect/>
          </a:stretch>
        </p:blipFill>
        <p:spPr bwMode="auto">
          <a:xfrm>
            <a:off x="179388" y="1268413"/>
            <a:ext cx="5508625" cy="4129087"/>
          </a:xfrm>
          <a:prstGeom prst="rect">
            <a:avLst/>
          </a:prstGeom>
          <a:noFill/>
          <a:ln w="9525">
            <a:noFill/>
            <a:miter lim="800000"/>
            <a:headEnd/>
            <a:tailEnd/>
          </a:ln>
        </p:spPr>
      </p:pic>
      <p:pic>
        <p:nvPicPr>
          <p:cNvPr id="31749" name="Picture 4"/>
          <p:cNvPicPr>
            <a:picLocks noChangeAspect="1" noChangeArrowheads="1"/>
          </p:cNvPicPr>
          <p:nvPr/>
        </p:nvPicPr>
        <p:blipFill>
          <a:blip r:embed="rId3" cstate="print"/>
          <a:srcRect/>
          <a:stretch>
            <a:fillRect/>
          </a:stretch>
        </p:blipFill>
        <p:spPr bwMode="auto">
          <a:xfrm>
            <a:off x="2987675" y="2536825"/>
            <a:ext cx="5764213" cy="4321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l" eaLnBrk="1" hangingPunct="1"/>
            <a:r>
              <a:rPr lang="en-US" smtClean="0"/>
              <a:t>Assessment- Medical</a:t>
            </a:r>
          </a:p>
        </p:txBody>
      </p:sp>
      <p:sp>
        <p:nvSpPr>
          <p:cNvPr id="33795" name="Rectangle 3"/>
          <p:cNvSpPr>
            <a:spLocks noGrp="1" noChangeArrowheads="1"/>
          </p:cNvSpPr>
          <p:nvPr>
            <p:ph type="body" idx="1"/>
          </p:nvPr>
        </p:nvSpPr>
        <p:spPr/>
        <p:txBody>
          <a:bodyPr/>
          <a:lstStyle/>
          <a:p>
            <a:pPr eaLnBrk="1" hangingPunct="1"/>
            <a:endParaRPr lang="en-US" smtClean="0"/>
          </a:p>
        </p:txBody>
      </p:sp>
      <p:pic>
        <p:nvPicPr>
          <p:cNvPr id="33796" name="Picture 3"/>
          <p:cNvPicPr>
            <a:picLocks noChangeAspect="1" noChangeArrowheads="1"/>
          </p:cNvPicPr>
          <p:nvPr/>
        </p:nvPicPr>
        <p:blipFill>
          <a:blip r:embed="rId2" cstate="print"/>
          <a:srcRect l="24800" r="22733"/>
          <a:stretch>
            <a:fillRect/>
          </a:stretch>
        </p:blipFill>
        <p:spPr bwMode="auto">
          <a:xfrm>
            <a:off x="539750" y="1700213"/>
            <a:ext cx="3598863" cy="4321175"/>
          </a:xfrm>
          <a:prstGeom prst="rect">
            <a:avLst/>
          </a:prstGeom>
          <a:noFill/>
          <a:ln w="9525">
            <a:noFill/>
            <a:miter lim="800000"/>
            <a:headEnd/>
            <a:tailEnd/>
          </a:ln>
        </p:spPr>
      </p:pic>
      <p:pic>
        <p:nvPicPr>
          <p:cNvPr id="33797" name="Picture 4"/>
          <p:cNvPicPr>
            <a:picLocks noChangeAspect="1" noChangeArrowheads="1"/>
          </p:cNvPicPr>
          <p:nvPr/>
        </p:nvPicPr>
        <p:blipFill>
          <a:blip r:embed="rId3" cstate="print"/>
          <a:srcRect/>
          <a:stretch>
            <a:fillRect/>
          </a:stretch>
        </p:blipFill>
        <p:spPr bwMode="auto">
          <a:xfrm>
            <a:off x="3419475" y="1341438"/>
            <a:ext cx="4383088" cy="3240087"/>
          </a:xfrm>
          <a:prstGeom prst="rect">
            <a:avLst/>
          </a:prstGeom>
          <a:noFill/>
          <a:ln w="9525">
            <a:noFill/>
            <a:miter lim="800000"/>
            <a:headEnd/>
            <a:tailEnd/>
          </a:ln>
        </p:spPr>
      </p:pic>
      <p:pic>
        <p:nvPicPr>
          <p:cNvPr id="33798" name="Picture 3"/>
          <p:cNvPicPr>
            <a:picLocks noChangeAspect="1" noChangeArrowheads="1"/>
          </p:cNvPicPr>
          <p:nvPr/>
        </p:nvPicPr>
        <p:blipFill>
          <a:blip r:embed="rId4" cstate="print"/>
          <a:srcRect/>
          <a:stretch>
            <a:fillRect/>
          </a:stretch>
        </p:blipFill>
        <p:spPr bwMode="auto">
          <a:xfrm>
            <a:off x="4284663" y="3789363"/>
            <a:ext cx="4595812" cy="252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l" eaLnBrk="1" hangingPunct="1"/>
            <a:r>
              <a:rPr lang="en-US" smtClean="0"/>
              <a:t> Discharge Summary</a:t>
            </a:r>
          </a:p>
        </p:txBody>
      </p:sp>
      <p:pic>
        <p:nvPicPr>
          <p:cNvPr id="44035" name="Picture 3"/>
          <p:cNvPicPr>
            <a:picLocks noGrp="1" noChangeAspect="1" noChangeArrowheads="1"/>
          </p:cNvPicPr>
          <p:nvPr>
            <p:ph type="body" idx="1"/>
          </p:nvPr>
        </p:nvPicPr>
        <p:blipFill>
          <a:blip r:embed="rId2" cstate="print"/>
          <a:srcRect/>
          <a:stretch>
            <a:fillRect/>
          </a:stretch>
        </p:blipFill>
        <p:spPr>
          <a:xfrm>
            <a:off x="395288" y="1341438"/>
            <a:ext cx="8229600" cy="5040312"/>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l" eaLnBrk="1" hangingPunct="1"/>
            <a:r>
              <a:rPr lang="en-US" smtClean="0"/>
              <a:t>Transfer to CDU</a:t>
            </a:r>
          </a:p>
        </p:txBody>
      </p:sp>
      <p:pic>
        <p:nvPicPr>
          <p:cNvPr id="45059" name="Picture 3"/>
          <p:cNvPicPr>
            <a:picLocks noGrp="1" noChangeAspect="1" noChangeArrowheads="1"/>
          </p:cNvPicPr>
          <p:nvPr>
            <p:ph type="body" idx="1"/>
          </p:nvPr>
        </p:nvPicPr>
        <p:blipFill>
          <a:blip r:embed="rId2" cstate="print"/>
          <a:srcRect/>
          <a:stretch>
            <a:fillRect/>
          </a:stretch>
        </p:blip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Line 1"/>
          <p:cNvSpPr>
            <a:spLocks noChangeShapeType="1"/>
          </p:cNvSpPr>
          <p:nvPr/>
        </p:nvSpPr>
        <p:spPr bwMode="auto">
          <a:xfrm>
            <a:off x="2987823" y="1340768"/>
            <a:ext cx="1439" cy="4825082"/>
          </a:xfrm>
          <a:prstGeom prst="line">
            <a:avLst/>
          </a:prstGeom>
          <a:noFill/>
          <a:ln w="9360">
            <a:solidFill>
              <a:srgbClr val="000000"/>
            </a:solidFill>
            <a:miter lim="800000"/>
            <a:headEnd/>
            <a:tailEnd/>
          </a:ln>
        </p:spPr>
        <p:txBody>
          <a:bodyPr/>
          <a:lstStyle/>
          <a:p>
            <a:endParaRPr lang="en-GB"/>
          </a:p>
        </p:txBody>
      </p:sp>
      <p:sp>
        <p:nvSpPr>
          <p:cNvPr id="49155" name="Line 2"/>
          <p:cNvSpPr>
            <a:spLocks noChangeShapeType="1"/>
          </p:cNvSpPr>
          <p:nvPr/>
        </p:nvSpPr>
        <p:spPr bwMode="auto">
          <a:xfrm>
            <a:off x="6012160" y="1340768"/>
            <a:ext cx="1290" cy="4896520"/>
          </a:xfrm>
          <a:prstGeom prst="line">
            <a:avLst/>
          </a:prstGeom>
          <a:noFill/>
          <a:ln w="9360">
            <a:solidFill>
              <a:srgbClr val="000000"/>
            </a:solidFill>
            <a:miter lim="800000"/>
            <a:headEnd/>
            <a:tailEnd/>
          </a:ln>
        </p:spPr>
        <p:txBody>
          <a:bodyPr/>
          <a:lstStyle/>
          <a:p>
            <a:endParaRPr lang="en-GB"/>
          </a:p>
        </p:txBody>
      </p:sp>
      <p:sp>
        <p:nvSpPr>
          <p:cNvPr id="49156" name="Rectangle 3"/>
          <p:cNvSpPr>
            <a:spLocks noChangeArrowheads="1"/>
          </p:cNvSpPr>
          <p:nvPr/>
        </p:nvSpPr>
        <p:spPr bwMode="auto">
          <a:xfrm>
            <a:off x="6588125" y="1700213"/>
            <a:ext cx="1871663" cy="4105275"/>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57" name="Text Box 4"/>
          <p:cNvSpPr txBox="1">
            <a:spLocks noChangeArrowheads="1"/>
          </p:cNvSpPr>
          <p:nvPr/>
        </p:nvSpPr>
        <p:spPr bwMode="auto">
          <a:xfrm>
            <a:off x="971550" y="5876925"/>
            <a:ext cx="936625" cy="398463"/>
          </a:xfrm>
          <a:prstGeom prst="rect">
            <a:avLst/>
          </a:prstGeom>
          <a:noFill/>
          <a:ln w="9525">
            <a:noFill/>
            <a:round/>
            <a:headEnd/>
            <a:tailEnd/>
          </a:ln>
        </p:spPr>
        <p:txBody>
          <a:bodyPr lIns="90000" tIns="46800" rIns="90000" bIns="46800">
            <a:spAutoFit/>
          </a:bodyPr>
          <a:lstStyle/>
          <a:p>
            <a:pPr>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rPr>
              <a:t>200+</a:t>
            </a:r>
          </a:p>
        </p:txBody>
      </p:sp>
      <p:sp>
        <p:nvSpPr>
          <p:cNvPr id="49158" name="Text Box 5"/>
          <p:cNvSpPr txBox="1">
            <a:spLocks noChangeArrowheads="1"/>
          </p:cNvSpPr>
          <p:nvPr/>
        </p:nvSpPr>
        <p:spPr bwMode="auto">
          <a:xfrm rot="1920000">
            <a:off x="6804025" y="3573463"/>
            <a:ext cx="1439863" cy="398462"/>
          </a:xfrm>
          <a:prstGeom prst="rect">
            <a:avLst/>
          </a:prstGeom>
          <a:noFill/>
          <a:ln w="9525">
            <a:noFill/>
            <a:round/>
            <a:headEnd/>
            <a:tailEnd/>
          </a:ln>
        </p:spPr>
        <p:txBody>
          <a:bodyPr lIns="90000" tIns="46800" rIns="90000" bIns="46800">
            <a:spAutoFit/>
          </a:bodyPr>
          <a:lstStyle/>
          <a:p>
            <a:pPr>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rPr>
              <a:t>Vendor X</a:t>
            </a:r>
          </a:p>
        </p:txBody>
      </p:sp>
      <p:sp>
        <p:nvSpPr>
          <p:cNvPr id="49162" name="Rectangle 9"/>
          <p:cNvSpPr>
            <a:spLocks noChangeArrowheads="1"/>
          </p:cNvSpPr>
          <p:nvPr/>
        </p:nvSpPr>
        <p:spPr bwMode="auto">
          <a:xfrm>
            <a:off x="395288" y="1916113"/>
            <a:ext cx="431800" cy="73025"/>
          </a:xfrm>
          <a:prstGeom prst="rect">
            <a:avLst/>
          </a:prstGeom>
          <a:solidFill>
            <a:srgbClr val="800080"/>
          </a:solidFill>
          <a:ln w="9360">
            <a:solidFill>
              <a:srgbClr val="000000"/>
            </a:solidFill>
            <a:miter lim="800000"/>
            <a:headEnd/>
            <a:tailEnd/>
          </a:ln>
        </p:spPr>
        <p:txBody>
          <a:bodyPr wrap="none" anchor="ctr"/>
          <a:lstStyle/>
          <a:p>
            <a:endParaRPr lang="en-US"/>
          </a:p>
        </p:txBody>
      </p:sp>
      <p:sp>
        <p:nvSpPr>
          <p:cNvPr id="49163" name="Rectangle 10"/>
          <p:cNvSpPr>
            <a:spLocks noChangeArrowheads="1"/>
          </p:cNvSpPr>
          <p:nvPr/>
        </p:nvSpPr>
        <p:spPr bwMode="auto">
          <a:xfrm>
            <a:off x="684213" y="2133600"/>
            <a:ext cx="358775" cy="71438"/>
          </a:xfrm>
          <a:prstGeom prst="rect">
            <a:avLst/>
          </a:prstGeom>
          <a:solidFill>
            <a:srgbClr val="808080"/>
          </a:solidFill>
          <a:ln w="9360">
            <a:solidFill>
              <a:srgbClr val="000000"/>
            </a:solidFill>
            <a:miter lim="800000"/>
            <a:headEnd/>
            <a:tailEnd/>
          </a:ln>
        </p:spPr>
        <p:txBody>
          <a:bodyPr wrap="none" anchor="ctr"/>
          <a:lstStyle/>
          <a:p>
            <a:endParaRPr lang="en-US"/>
          </a:p>
        </p:txBody>
      </p:sp>
      <p:sp>
        <p:nvSpPr>
          <p:cNvPr id="49164" name="Rectangle 11"/>
          <p:cNvSpPr>
            <a:spLocks noChangeArrowheads="1"/>
          </p:cNvSpPr>
          <p:nvPr/>
        </p:nvSpPr>
        <p:spPr bwMode="auto">
          <a:xfrm>
            <a:off x="971550" y="1773238"/>
            <a:ext cx="431800" cy="71437"/>
          </a:xfrm>
          <a:prstGeom prst="rect">
            <a:avLst/>
          </a:prstGeom>
          <a:solidFill>
            <a:srgbClr val="808000"/>
          </a:solidFill>
          <a:ln w="9360">
            <a:solidFill>
              <a:srgbClr val="000000"/>
            </a:solidFill>
            <a:miter lim="800000"/>
            <a:headEnd/>
            <a:tailEnd/>
          </a:ln>
        </p:spPr>
        <p:txBody>
          <a:bodyPr wrap="none" anchor="ctr"/>
          <a:lstStyle/>
          <a:p>
            <a:endParaRPr lang="en-US"/>
          </a:p>
        </p:txBody>
      </p:sp>
      <p:sp>
        <p:nvSpPr>
          <p:cNvPr id="49165" name="Rectangle 12"/>
          <p:cNvSpPr>
            <a:spLocks noChangeArrowheads="1"/>
          </p:cNvSpPr>
          <p:nvPr/>
        </p:nvSpPr>
        <p:spPr bwMode="auto">
          <a:xfrm>
            <a:off x="1331913" y="1989138"/>
            <a:ext cx="503237" cy="71437"/>
          </a:xfrm>
          <a:prstGeom prst="rect">
            <a:avLst/>
          </a:prstGeom>
          <a:solidFill>
            <a:srgbClr val="993300"/>
          </a:solidFill>
          <a:ln w="9360">
            <a:solidFill>
              <a:srgbClr val="000000"/>
            </a:solidFill>
            <a:miter lim="800000"/>
            <a:headEnd/>
            <a:tailEnd/>
          </a:ln>
        </p:spPr>
        <p:txBody>
          <a:bodyPr wrap="none" anchor="ctr"/>
          <a:lstStyle/>
          <a:p>
            <a:endParaRPr lang="en-US"/>
          </a:p>
        </p:txBody>
      </p:sp>
      <p:sp>
        <p:nvSpPr>
          <p:cNvPr id="49166" name="Rectangle 13"/>
          <p:cNvSpPr>
            <a:spLocks noChangeArrowheads="1"/>
          </p:cNvSpPr>
          <p:nvPr/>
        </p:nvSpPr>
        <p:spPr bwMode="auto">
          <a:xfrm>
            <a:off x="1908175" y="1700213"/>
            <a:ext cx="503238" cy="73025"/>
          </a:xfrm>
          <a:prstGeom prst="rect">
            <a:avLst/>
          </a:prstGeom>
          <a:solidFill>
            <a:srgbClr val="000000"/>
          </a:solidFill>
          <a:ln w="9360">
            <a:solidFill>
              <a:srgbClr val="000000"/>
            </a:solidFill>
            <a:miter lim="800000"/>
            <a:headEnd/>
            <a:tailEnd/>
          </a:ln>
        </p:spPr>
        <p:txBody>
          <a:bodyPr wrap="none" anchor="ctr"/>
          <a:lstStyle/>
          <a:p>
            <a:endParaRPr lang="en-US"/>
          </a:p>
        </p:txBody>
      </p:sp>
      <p:sp>
        <p:nvSpPr>
          <p:cNvPr id="49167" name="Rectangle 14"/>
          <p:cNvSpPr>
            <a:spLocks noChangeArrowheads="1"/>
          </p:cNvSpPr>
          <p:nvPr/>
        </p:nvSpPr>
        <p:spPr bwMode="auto">
          <a:xfrm>
            <a:off x="684213" y="4365625"/>
            <a:ext cx="71437" cy="358775"/>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68" name="Rectangle 15"/>
          <p:cNvSpPr>
            <a:spLocks noChangeArrowheads="1"/>
          </p:cNvSpPr>
          <p:nvPr/>
        </p:nvSpPr>
        <p:spPr bwMode="auto">
          <a:xfrm>
            <a:off x="3563938" y="1773238"/>
            <a:ext cx="1728787" cy="431800"/>
          </a:xfrm>
          <a:prstGeom prst="rect">
            <a:avLst/>
          </a:prstGeom>
          <a:solidFill>
            <a:srgbClr val="BBE0E3"/>
          </a:solidFill>
          <a:ln w="9360">
            <a:solidFill>
              <a:srgbClr val="000000"/>
            </a:solidFill>
            <a:miter lim="800000"/>
            <a:headEnd/>
            <a:tailEnd/>
          </a:ln>
        </p:spPr>
        <p:txBody>
          <a:bodyPr wrap="none" lIns="90000" tIns="46800" rIns="90000" bIns="46800" anchor="ct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a:solidFill>
                <a:srgbClr val="000000"/>
              </a:solidFill>
            </a:endParaRPr>
          </a:p>
        </p:txBody>
      </p:sp>
      <p:sp>
        <p:nvSpPr>
          <p:cNvPr id="49169" name="Rectangle 16"/>
          <p:cNvSpPr>
            <a:spLocks noChangeArrowheads="1"/>
          </p:cNvSpPr>
          <p:nvPr/>
        </p:nvSpPr>
        <p:spPr bwMode="auto">
          <a:xfrm>
            <a:off x="3563938" y="2492375"/>
            <a:ext cx="1728787" cy="3024188"/>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70" name="Line 17"/>
          <p:cNvSpPr>
            <a:spLocks noChangeShapeType="1"/>
          </p:cNvSpPr>
          <p:nvPr/>
        </p:nvSpPr>
        <p:spPr bwMode="auto">
          <a:xfrm flipV="1">
            <a:off x="3563938" y="2203450"/>
            <a:ext cx="1587" cy="866775"/>
          </a:xfrm>
          <a:prstGeom prst="line">
            <a:avLst/>
          </a:prstGeom>
          <a:noFill/>
          <a:ln w="9360">
            <a:solidFill>
              <a:srgbClr val="000000"/>
            </a:solidFill>
            <a:miter lim="800000"/>
            <a:headEnd/>
            <a:tailEnd/>
          </a:ln>
        </p:spPr>
        <p:txBody>
          <a:bodyPr/>
          <a:lstStyle/>
          <a:p>
            <a:endParaRPr lang="en-GB"/>
          </a:p>
        </p:txBody>
      </p:sp>
      <p:sp>
        <p:nvSpPr>
          <p:cNvPr id="49171" name="Line 18"/>
          <p:cNvSpPr>
            <a:spLocks noChangeShapeType="1"/>
          </p:cNvSpPr>
          <p:nvPr/>
        </p:nvSpPr>
        <p:spPr bwMode="auto">
          <a:xfrm flipV="1">
            <a:off x="5292725" y="2203450"/>
            <a:ext cx="1588" cy="938213"/>
          </a:xfrm>
          <a:prstGeom prst="line">
            <a:avLst/>
          </a:prstGeom>
          <a:noFill/>
          <a:ln w="9360">
            <a:solidFill>
              <a:srgbClr val="000000"/>
            </a:solidFill>
            <a:miter lim="800000"/>
            <a:headEnd/>
            <a:tailEnd/>
          </a:ln>
        </p:spPr>
        <p:txBody>
          <a:bodyPr/>
          <a:lstStyle/>
          <a:p>
            <a:endParaRPr lang="en-GB"/>
          </a:p>
        </p:txBody>
      </p:sp>
      <p:sp>
        <p:nvSpPr>
          <p:cNvPr id="49172" name="Oval 19"/>
          <p:cNvSpPr>
            <a:spLocks noChangeArrowheads="1"/>
          </p:cNvSpPr>
          <p:nvPr/>
        </p:nvSpPr>
        <p:spPr bwMode="auto">
          <a:xfrm>
            <a:off x="3203575" y="4868863"/>
            <a:ext cx="936625" cy="1008062"/>
          </a:xfrm>
          <a:prstGeom prst="ellipse">
            <a:avLst/>
          </a:prstGeom>
          <a:solidFill>
            <a:srgbClr val="BBE0E3"/>
          </a:solidFill>
          <a:ln w="9360">
            <a:solidFill>
              <a:srgbClr val="000000"/>
            </a:solidFill>
            <a:miter lim="800000"/>
            <a:headEnd/>
            <a:tailEnd/>
          </a:ln>
        </p:spPr>
        <p:txBody>
          <a:bodyPr wrap="none" lIns="90000" tIns="46800" rIns="90000" bIns="46800" anchor="ct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a:solidFill>
                <a:srgbClr val="000000"/>
              </a:solidFill>
            </a:endParaRPr>
          </a:p>
        </p:txBody>
      </p:sp>
      <p:sp>
        <p:nvSpPr>
          <p:cNvPr id="49176" name="Text Box 26"/>
          <p:cNvSpPr txBox="1">
            <a:spLocks noChangeArrowheads="1"/>
          </p:cNvSpPr>
          <p:nvPr/>
        </p:nvSpPr>
        <p:spPr bwMode="auto">
          <a:xfrm>
            <a:off x="5435600" y="3068638"/>
            <a:ext cx="431800" cy="2716212"/>
          </a:xfrm>
          <a:prstGeom prst="rect">
            <a:avLst/>
          </a:prstGeom>
          <a:noFill/>
          <a:ln w="9525">
            <a:noFill/>
            <a:round/>
            <a:headEnd/>
            <a:tailEnd/>
          </a:ln>
        </p:spPr>
        <p:txBody>
          <a:bodyPr lIns="90000" tIns="46800" rIns="90000" bIns="46800">
            <a:spAutoFit/>
          </a:bodyPr>
          <a:lstStyle/>
          <a:p>
            <a:pPr>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rPr>
              <a:t>1</a:t>
            </a:r>
          </a:p>
          <a:p>
            <a:pPr>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rPr>
              <a:t>2</a:t>
            </a:r>
          </a:p>
          <a:p>
            <a:pPr>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rPr>
              <a:t>3</a:t>
            </a:r>
          </a:p>
          <a:p>
            <a:pPr>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rPr>
              <a:t>4</a:t>
            </a:r>
          </a:p>
          <a:p>
            <a:pPr>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rPr>
              <a:t>5</a:t>
            </a:r>
          </a:p>
          <a:p>
            <a:pPr>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000">
              <a:solidFill>
                <a:srgbClr val="000000"/>
              </a:solidFill>
            </a:endParaRPr>
          </a:p>
        </p:txBody>
      </p:sp>
      <p:sp>
        <p:nvSpPr>
          <p:cNvPr id="49177" name="Rectangle 27"/>
          <p:cNvSpPr>
            <a:spLocks noChangeArrowheads="1"/>
          </p:cNvSpPr>
          <p:nvPr/>
        </p:nvSpPr>
        <p:spPr bwMode="auto">
          <a:xfrm>
            <a:off x="395288" y="3284538"/>
            <a:ext cx="144462" cy="720725"/>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78" name="Rectangle 28"/>
          <p:cNvSpPr>
            <a:spLocks noChangeArrowheads="1"/>
          </p:cNvSpPr>
          <p:nvPr/>
        </p:nvSpPr>
        <p:spPr bwMode="auto">
          <a:xfrm>
            <a:off x="971550" y="2924175"/>
            <a:ext cx="144463" cy="914400"/>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79" name="Rectangle 29"/>
          <p:cNvSpPr>
            <a:spLocks noChangeArrowheads="1"/>
          </p:cNvSpPr>
          <p:nvPr/>
        </p:nvSpPr>
        <p:spPr bwMode="auto">
          <a:xfrm>
            <a:off x="1116013" y="5084763"/>
            <a:ext cx="142875" cy="576262"/>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80" name="Rectangle 30"/>
          <p:cNvSpPr>
            <a:spLocks noChangeArrowheads="1"/>
          </p:cNvSpPr>
          <p:nvPr/>
        </p:nvSpPr>
        <p:spPr bwMode="auto">
          <a:xfrm>
            <a:off x="2124075" y="3500438"/>
            <a:ext cx="144463" cy="936625"/>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81" name="Rectangle 31"/>
          <p:cNvSpPr>
            <a:spLocks noChangeArrowheads="1"/>
          </p:cNvSpPr>
          <p:nvPr/>
        </p:nvSpPr>
        <p:spPr bwMode="auto">
          <a:xfrm>
            <a:off x="1476375" y="4221163"/>
            <a:ext cx="142875" cy="935037"/>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82" name="Rectangle 32"/>
          <p:cNvSpPr>
            <a:spLocks noChangeArrowheads="1"/>
          </p:cNvSpPr>
          <p:nvPr/>
        </p:nvSpPr>
        <p:spPr bwMode="auto">
          <a:xfrm>
            <a:off x="4284663" y="3141663"/>
            <a:ext cx="1150937" cy="287337"/>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83" name="Rectangle 33"/>
          <p:cNvSpPr>
            <a:spLocks noChangeArrowheads="1"/>
          </p:cNvSpPr>
          <p:nvPr/>
        </p:nvSpPr>
        <p:spPr bwMode="auto">
          <a:xfrm>
            <a:off x="4284663" y="3573463"/>
            <a:ext cx="1150937" cy="287337"/>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84" name="Rectangle 34"/>
          <p:cNvSpPr>
            <a:spLocks noChangeArrowheads="1"/>
          </p:cNvSpPr>
          <p:nvPr/>
        </p:nvSpPr>
        <p:spPr bwMode="auto">
          <a:xfrm>
            <a:off x="4284663" y="4076700"/>
            <a:ext cx="1150937" cy="287338"/>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85" name="Rectangle 35"/>
          <p:cNvSpPr>
            <a:spLocks noChangeArrowheads="1"/>
          </p:cNvSpPr>
          <p:nvPr/>
        </p:nvSpPr>
        <p:spPr bwMode="auto">
          <a:xfrm>
            <a:off x="4284663" y="4508500"/>
            <a:ext cx="1150937" cy="287338"/>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86" name="Rectangle 36"/>
          <p:cNvSpPr>
            <a:spLocks noChangeArrowheads="1"/>
          </p:cNvSpPr>
          <p:nvPr/>
        </p:nvSpPr>
        <p:spPr bwMode="auto">
          <a:xfrm>
            <a:off x="4284663" y="5013325"/>
            <a:ext cx="1150937" cy="287338"/>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87" name="Rectangle 37"/>
          <p:cNvSpPr>
            <a:spLocks noChangeArrowheads="1"/>
          </p:cNvSpPr>
          <p:nvPr/>
        </p:nvSpPr>
        <p:spPr bwMode="auto">
          <a:xfrm>
            <a:off x="1547813" y="3068638"/>
            <a:ext cx="142875" cy="288925"/>
          </a:xfrm>
          <a:prstGeom prst="rect">
            <a:avLst/>
          </a:prstGeom>
          <a:solidFill>
            <a:srgbClr val="BBE0E3"/>
          </a:solidFill>
          <a:ln w="9360">
            <a:solidFill>
              <a:srgbClr val="000000"/>
            </a:solidFill>
            <a:miter lim="800000"/>
            <a:headEnd/>
            <a:tailEnd/>
          </a:ln>
        </p:spPr>
        <p:txBody>
          <a:bodyPr wrap="none" anchor="ctr"/>
          <a:lstStyle/>
          <a:p>
            <a:endParaRPr lang="en-US"/>
          </a:p>
        </p:txBody>
      </p:sp>
      <p:cxnSp>
        <p:nvCxnSpPr>
          <p:cNvPr id="49188" name="AutoShape 38"/>
          <p:cNvCxnSpPr>
            <a:cxnSpLocks noChangeShapeType="1"/>
            <a:stCxn id="49167" idx="2"/>
            <a:endCxn id="49179" idx="1"/>
          </p:cNvCxnSpPr>
          <p:nvPr/>
        </p:nvCxnSpPr>
        <p:spPr bwMode="auto">
          <a:xfrm>
            <a:off x="720725" y="4724400"/>
            <a:ext cx="396875" cy="649288"/>
          </a:xfrm>
          <a:prstGeom prst="bentConnector3">
            <a:avLst>
              <a:gd name="adj1" fmla="val 50000"/>
            </a:avLst>
          </a:prstGeom>
          <a:noFill/>
          <a:ln w="9360">
            <a:solidFill>
              <a:srgbClr val="000000"/>
            </a:solidFill>
            <a:miter lim="800000"/>
            <a:headEnd type="triangle" w="med" len="med"/>
            <a:tailEnd type="triangle" w="med" len="med"/>
          </a:ln>
        </p:spPr>
      </p:cxnSp>
      <p:cxnSp>
        <p:nvCxnSpPr>
          <p:cNvPr id="49189" name="AutoShape 39"/>
          <p:cNvCxnSpPr>
            <a:cxnSpLocks noChangeShapeType="1"/>
            <a:stCxn id="49178" idx="2"/>
            <a:endCxn id="49187" idx="2"/>
          </p:cNvCxnSpPr>
          <p:nvPr/>
        </p:nvCxnSpPr>
        <p:spPr bwMode="auto">
          <a:xfrm flipV="1">
            <a:off x="1042988" y="3357563"/>
            <a:ext cx="576262" cy="481012"/>
          </a:xfrm>
          <a:prstGeom prst="bentConnector3">
            <a:avLst>
              <a:gd name="adj1" fmla="val 50000"/>
            </a:avLst>
          </a:prstGeom>
          <a:noFill/>
          <a:ln w="9360">
            <a:solidFill>
              <a:srgbClr val="000000"/>
            </a:solidFill>
            <a:miter lim="800000"/>
            <a:headEnd/>
            <a:tailEnd/>
          </a:ln>
        </p:spPr>
      </p:cxnSp>
      <p:cxnSp>
        <p:nvCxnSpPr>
          <p:cNvPr id="49190" name="AutoShape 40"/>
          <p:cNvCxnSpPr>
            <a:cxnSpLocks noChangeShapeType="1"/>
            <a:stCxn id="49177" idx="3"/>
            <a:endCxn id="49181" idx="1"/>
          </p:cNvCxnSpPr>
          <p:nvPr/>
        </p:nvCxnSpPr>
        <p:spPr bwMode="auto">
          <a:xfrm>
            <a:off x="539750" y="3644900"/>
            <a:ext cx="936625" cy="1044575"/>
          </a:xfrm>
          <a:prstGeom prst="straightConnector1">
            <a:avLst/>
          </a:prstGeom>
          <a:noFill/>
          <a:ln w="9360">
            <a:solidFill>
              <a:srgbClr val="000000"/>
            </a:solidFill>
            <a:miter lim="800000"/>
            <a:headEnd/>
            <a:tailEnd/>
          </a:ln>
        </p:spPr>
      </p:cxnSp>
      <p:sp>
        <p:nvSpPr>
          <p:cNvPr id="49191" name="Rectangle 41"/>
          <p:cNvSpPr>
            <a:spLocks noChangeArrowheads="1"/>
          </p:cNvSpPr>
          <p:nvPr/>
        </p:nvSpPr>
        <p:spPr bwMode="auto">
          <a:xfrm>
            <a:off x="1042988" y="4797425"/>
            <a:ext cx="1081087" cy="144463"/>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92" name="Rectangle 42"/>
          <p:cNvSpPr>
            <a:spLocks noChangeArrowheads="1"/>
          </p:cNvSpPr>
          <p:nvPr/>
        </p:nvSpPr>
        <p:spPr bwMode="auto">
          <a:xfrm>
            <a:off x="1258888" y="3573463"/>
            <a:ext cx="1512887" cy="142875"/>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9193" name="Rectangle 43"/>
          <p:cNvSpPr>
            <a:spLocks noChangeArrowheads="1"/>
          </p:cNvSpPr>
          <p:nvPr/>
        </p:nvSpPr>
        <p:spPr bwMode="auto">
          <a:xfrm>
            <a:off x="3563938" y="2781300"/>
            <a:ext cx="215900" cy="1008063"/>
          </a:xfrm>
          <a:prstGeom prst="rect">
            <a:avLst/>
          </a:prstGeom>
          <a:solidFill>
            <a:srgbClr val="BBE0E3"/>
          </a:solidFill>
          <a:ln w="9360">
            <a:solidFill>
              <a:srgbClr val="000000"/>
            </a:solidFill>
            <a:miter lim="800000"/>
            <a:headEnd/>
            <a:tailEnd/>
          </a:ln>
        </p:spPr>
        <p:txBody>
          <a:bodyPr wrap="none" anchor="ctr"/>
          <a:lstStyle/>
          <a:p>
            <a:endParaRPr lang="en-US"/>
          </a:p>
        </p:txBody>
      </p:sp>
      <p:sp>
        <p:nvSpPr>
          <p:cNvPr id="43" name="Title 42"/>
          <p:cNvSpPr>
            <a:spLocks noGrp="1"/>
          </p:cNvSpPr>
          <p:nvPr>
            <p:ph type="title"/>
          </p:nvPr>
        </p:nvSpPr>
        <p:spPr/>
        <p:txBody>
          <a:bodyPr/>
          <a:lstStyle/>
          <a:p>
            <a:r>
              <a:rPr lang="en-GB" dirty="0" smtClean="0"/>
              <a:t>Integrating Care: The Challenge </a:t>
            </a:r>
            <a:endParaRPr lang="en-GB" dirty="0"/>
          </a:p>
        </p:txBody>
      </p:sp>
      <p:sp>
        <p:nvSpPr>
          <p:cNvPr id="47" name="Content Placeholder 46"/>
          <p:cNvSpPr>
            <a:spLocks noGrp="1"/>
          </p:cNvSpPr>
          <p:nvPr>
            <p:ph sz="half" idx="4294967295"/>
          </p:nvPr>
        </p:nvSpPr>
        <p:spPr>
          <a:xfrm>
            <a:off x="3203848" y="1628800"/>
            <a:ext cx="5483225" cy="452596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defRPr/>
            </a:pPr>
            <a:r>
              <a:rPr lang="en-GB" sz="2800" dirty="0" smtClean="0"/>
              <a:t>3x2=6</a:t>
            </a:r>
          </a:p>
          <a:p>
            <a:pPr>
              <a:defRPr/>
            </a:pPr>
            <a:r>
              <a:rPr lang="en-GB" sz="2800" dirty="0" smtClean="0"/>
              <a:t>4x3=12</a:t>
            </a:r>
          </a:p>
          <a:p>
            <a:pPr>
              <a:defRPr/>
            </a:pPr>
            <a:r>
              <a:rPr lang="en-GB" sz="2800" dirty="0" smtClean="0"/>
              <a:t>5X4= 20</a:t>
            </a:r>
          </a:p>
          <a:p>
            <a:pPr>
              <a:defRPr/>
            </a:pPr>
            <a:endParaRPr lang="en-GB" sz="2800" dirty="0" smtClean="0"/>
          </a:p>
          <a:p>
            <a:pPr>
              <a:defRPr/>
            </a:pPr>
            <a:r>
              <a:rPr lang="en-GB" sz="2800" dirty="0" smtClean="0"/>
              <a:t>11x10= 110</a:t>
            </a:r>
          </a:p>
          <a:p>
            <a:pPr>
              <a:defRPr/>
            </a:pPr>
            <a:endParaRPr lang="en-GB" sz="2800" dirty="0" smtClean="0"/>
          </a:p>
          <a:p>
            <a:pPr>
              <a:defRPr/>
            </a:pPr>
            <a:r>
              <a:rPr lang="en-GB" sz="2800" dirty="0" smtClean="0"/>
              <a:t>110x100= 11000</a:t>
            </a:r>
          </a:p>
          <a:p>
            <a:pPr>
              <a:defRPr/>
            </a:pPr>
            <a:endParaRPr lang="en-GB" sz="2800" dirty="0" smtClean="0"/>
          </a:p>
          <a:p>
            <a:pPr>
              <a:defRPr/>
            </a:pPr>
            <a:r>
              <a:rPr lang="en-GB" sz="2800" dirty="0" smtClean="0"/>
              <a:t>(Reeds Law)</a:t>
            </a:r>
            <a:endParaRPr lang="en-GB" sz="2800"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68313" y="260350"/>
            <a:ext cx="8229600" cy="1143000"/>
          </a:xfrm>
        </p:spPr>
        <p:txBody>
          <a:bodyPr/>
          <a:lstStyle/>
          <a:p>
            <a:pPr eaLnBrk="1" hangingPunct="1"/>
            <a:r>
              <a:rPr lang="en-GB" dirty="0" smtClean="0"/>
              <a:t>ED- </a:t>
            </a:r>
            <a:r>
              <a:rPr lang="en-GB" dirty="0"/>
              <a:t>P</a:t>
            </a:r>
            <a:r>
              <a:rPr lang="en-GB" dirty="0" smtClean="0"/>
              <a:t>rocess related IT needs</a:t>
            </a:r>
          </a:p>
        </p:txBody>
      </p:sp>
      <p:graphicFrame>
        <p:nvGraphicFramePr>
          <p:cNvPr id="4" name="Table 3"/>
          <p:cNvGraphicFramePr>
            <a:graphicFrameLocks noGrp="1"/>
          </p:cNvGraphicFramePr>
          <p:nvPr/>
        </p:nvGraphicFramePr>
        <p:xfrm>
          <a:off x="1198563" y="1903413"/>
          <a:ext cx="6096000" cy="4348480"/>
        </p:xfrm>
        <a:graphic>
          <a:graphicData uri="http://schemas.openxmlformats.org/drawingml/2006/table">
            <a:tbl>
              <a:tblPr firstRow="1" bandRow="1">
                <a:tableStyleId>{5C22544A-7EE6-4342-B048-85BDC9FD1C3A}</a:tableStyleId>
              </a:tblPr>
              <a:tblGrid>
                <a:gridCol w="3048000"/>
                <a:gridCol w="3048000"/>
              </a:tblGrid>
              <a:tr h="370840">
                <a:tc>
                  <a:txBody>
                    <a:bodyPr/>
                    <a:lstStyle/>
                    <a:p>
                      <a:endParaRPr lang="en-GB" dirty="0"/>
                    </a:p>
                  </a:txBody>
                  <a:tcPr/>
                </a:tc>
                <a:tc>
                  <a:txBody>
                    <a:bodyPr/>
                    <a:lstStyle/>
                    <a:p>
                      <a:endParaRPr lang="en-GB" dirty="0"/>
                    </a:p>
                  </a:txBody>
                  <a:tcPr/>
                </a:tc>
              </a:tr>
              <a:tr h="370840">
                <a:tc>
                  <a:txBody>
                    <a:bodyPr/>
                    <a:lstStyle/>
                    <a:p>
                      <a:r>
                        <a:rPr lang="en-GB" dirty="0" smtClean="0"/>
                        <a:t>Patient Tracking</a:t>
                      </a:r>
                    </a:p>
                    <a:p>
                      <a:endParaRPr lang="en-GB" dirty="0"/>
                    </a:p>
                  </a:txBody>
                  <a:tcPr/>
                </a:tc>
                <a:tc>
                  <a:txBody>
                    <a:bodyPr/>
                    <a:lstStyle/>
                    <a:p>
                      <a:r>
                        <a:rPr lang="en-GB" dirty="0" smtClean="0">
                          <a:solidFill>
                            <a:schemeClr val="accent1">
                              <a:lumMod val="75000"/>
                            </a:schemeClr>
                          </a:solidFill>
                        </a:rPr>
                        <a:t>Electronic</a:t>
                      </a:r>
                      <a:endParaRPr lang="en-GB" dirty="0">
                        <a:solidFill>
                          <a:schemeClr val="accent1">
                            <a:lumMod val="75000"/>
                          </a:schemeClr>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Registration</a:t>
                      </a:r>
                      <a:endParaRPr lang="en-GB" dirty="0"/>
                    </a:p>
                  </a:txBody>
                  <a:tcPr/>
                </a:tc>
                <a:tc>
                  <a:txBody>
                    <a:bodyPr/>
                    <a:lstStyle/>
                    <a:p>
                      <a:r>
                        <a:rPr lang="en-GB" dirty="0" smtClean="0">
                          <a:solidFill>
                            <a:schemeClr val="accent1">
                              <a:lumMod val="75000"/>
                            </a:schemeClr>
                          </a:solidFill>
                        </a:rPr>
                        <a:t>Electronic</a:t>
                      </a:r>
                      <a:endParaRPr lang="en-GB" dirty="0">
                        <a:solidFill>
                          <a:schemeClr val="accent1">
                            <a:lumMod val="75000"/>
                          </a:schemeClr>
                        </a:solidFill>
                      </a:endParaRPr>
                    </a:p>
                  </a:txBody>
                  <a:tcPr/>
                </a:tc>
              </a:tr>
              <a:tr h="370840">
                <a:tc>
                  <a:txBody>
                    <a:bodyPr/>
                    <a:lstStyle/>
                    <a:p>
                      <a:r>
                        <a:rPr lang="en-GB" dirty="0" smtClean="0"/>
                        <a:t>Assessment- Nursing</a:t>
                      </a:r>
                      <a:endParaRPr lang="en-GB" dirty="0"/>
                    </a:p>
                  </a:txBody>
                  <a:tcPr/>
                </a:tc>
                <a:tc>
                  <a:txBody>
                    <a:bodyPr/>
                    <a:lstStyle/>
                    <a:p>
                      <a:r>
                        <a:rPr lang="en-GB" dirty="0" smtClean="0">
                          <a:solidFill>
                            <a:schemeClr val="accent1">
                              <a:lumMod val="75000"/>
                            </a:schemeClr>
                          </a:solidFill>
                        </a:rPr>
                        <a:t>Electronic</a:t>
                      </a:r>
                      <a:endParaRPr lang="en-GB" dirty="0">
                        <a:solidFill>
                          <a:schemeClr val="accent1">
                            <a:lumMod val="75000"/>
                          </a:schemeClr>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Assessment-Medical</a:t>
                      </a:r>
                    </a:p>
                  </a:txBody>
                  <a:tcPr/>
                </a:tc>
                <a:tc>
                  <a:txBody>
                    <a:bodyPr/>
                    <a:lstStyle/>
                    <a:p>
                      <a:r>
                        <a:rPr lang="en-GB" dirty="0" smtClean="0">
                          <a:solidFill>
                            <a:schemeClr val="accent6">
                              <a:lumMod val="75000"/>
                            </a:schemeClr>
                          </a:solidFill>
                        </a:rPr>
                        <a:t>Paper</a:t>
                      </a:r>
                      <a:endParaRPr lang="en-GB" dirty="0">
                        <a:solidFill>
                          <a:schemeClr val="accent6">
                            <a:lumMod val="75000"/>
                          </a:schemeClr>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Investigations</a:t>
                      </a:r>
                      <a:endParaRPr lang="en-GB" dirty="0"/>
                    </a:p>
                  </a:txBody>
                  <a:tcPr/>
                </a:tc>
                <a:tc>
                  <a:txBody>
                    <a:bodyPr/>
                    <a:lstStyle/>
                    <a:p>
                      <a:r>
                        <a:rPr lang="en-GB" dirty="0" smtClean="0">
                          <a:solidFill>
                            <a:schemeClr val="accent1">
                              <a:lumMod val="75000"/>
                            </a:schemeClr>
                          </a:solidFill>
                        </a:rPr>
                        <a:t>Electronic</a:t>
                      </a:r>
                      <a:endParaRPr lang="en-GB" dirty="0">
                        <a:solidFill>
                          <a:schemeClr val="accent1">
                            <a:lumMod val="75000"/>
                          </a:schemeClr>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Diagnoses</a:t>
                      </a:r>
                      <a:endParaRPr lang="en-GB" dirty="0"/>
                    </a:p>
                  </a:txBody>
                  <a:tcPr/>
                </a:tc>
                <a:tc>
                  <a:txBody>
                    <a:bodyPr/>
                    <a:lstStyle/>
                    <a:p>
                      <a:r>
                        <a:rPr lang="en-GB" dirty="0" smtClean="0">
                          <a:solidFill>
                            <a:schemeClr val="accent1">
                              <a:lumMod val="75000"/>
                            </a:schemeClr>
                          </a:solidFill>
                        </a:rPr>
                        <a:t>Electronic</a:t>
                      </a:r>
                      <a:endParaRPr lang="en-GB" dirty="0">
                        <a:solidFill>
                          <a:schemeClr val="accent1">
                            <a:lumMod val="75000"/>
                          </a:schemeClr>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Treatments</a:t>
                      </a:r>
                      <a:endParaRPr lang="en-GB" dirty="0"/>
                    </a:p>
                  </a:txBody>
                  <a:tcPr/>
                </a:tc>
                <a:tc>
                  <a:txBody>
                    <a:bodyPr/>
                    <a:lstStyle/>
                    <a:p>
                      <a:r>
                        <a:rPr lang="en-GB" dirty="0" smtClean="0">
                          <a:solidFill>
                            <a:schemeClr val="accent1">
                              <a:lumMod val="75000"/>
                            </a:schemeClr>
                          </a:solidFill>
                        </a:rPr>
                        <a:t>Electronic </a:t>
                      </a:r>
                      <a:r>
                        <a:rPr lang="en-GB" dirty="0" smtClean="0"/>
                        <a:t>&amp; </a:t>
                      </a:r>
                      <a:r>
                        <a:rPr lang="en-GB" dirty="0" smtClean="0">
                          <a:solidFill>
                            <a:schemeClr val="accent6">
                              <a:lumMod val="75000"/>
                            </a:schemeClr>
                          </a:solidFill>
                        </a:rPr>
                        <a:t>Paper</a:t>
                      </a:r>
                      <a:endParaRPr lang="en-GB" dirty="0">
                        <a:solidFill>
                          <a:schemeClr val="accent6">
                            <a:lumMod val="75000"/>
                          </a:schemeClr>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Discharges</a:t>
                      </a:r>
                      <a:endParaRPr lang="en-GB" dirty="0"/>
                    </a:p>
                  </a:txBody>
                  <a:tcPr/>
                </a:tc>
                <a:tc>
                  <a:txBody>
                    <a:bodyPr/>
                    <a:lstStyle/>
                    <a:p>
                      <a:r>
                        <a:rPr lang="en-GB" dirty="0" smtClean="0">
                          <a:solidFill>
                            <a:schemeClr val="accent6">
                              <a:lumMod val="75000"/>
                            </a:schemeClr>
                          </a:solidFill>
                        </a:rPr>
                        <a:t>Paper</a:t>
                      </a:r>
                      <a:endParaRPr lang="en-GB" dirty="0">
                        <a:solidFill>
                          <a:schemeClr val="accent6">
                            <a:lumMod val="75000"/>
                          </a:schemeClr>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tc>
                  <a:txBody>
                    <a:bodyPr/>
                    <a:lstStyle/>
                    <a:p>
                      <a:endParaRPr lang="en-GB" dirty="0">
                        <a:solidFill>
                          <a:schemeClr val="accent6">
                            <a:lumMod val="75000"/>
                          </a:schemeClr>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Integration</a:t>
                      </a:r>
                      <a:endParaRPr lang="en-GB" dirty="0"/>
                    </a:p>
                  </a:txBody>
                  <a:tcPr/>
                </a:tc>
                <a:tc>
                  <a:txBody>
                    <a:bodyPr/>
                    <a:lstStyle/>
                    <a:p>
                      <a:r>
                        <a:rPr lang="en-GB" dirty="0" smtClean="0">
                          <a:solidFill>
                            <a:schemeClr val="accent6">
                              <a:lumMod val="75000"/>
                            </a:schemeClr>
                          </a:solidFill>
                        </a:rPr>
                        <a:t>Poor</a:t>
                      </a:r>
                      <a:endParaRPr lang="en-GB" dirty="0">
                        <a:solidFill>
                          <a:schemeClr val="accent6">
                            <a:lumMod val="75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3"/>
          <p:cNvPicPr>
            <a:picLocks noGrp="1" noChangeAspect="1" noChangeArrowheads="1"/>
          </p:cNvPicPr>
          <p:nvPr>
            <p:ph idx="1"/>
          </p:nvPr>
        </p:nvPicPr>
        <p:blipFill>
          <a:blip r:embed="rId2" cstate="print"/>
          <a:srcRect/>
          <a:stretch>
            <a:fillRect/>
          </a:stretch>
        </p:blipFill>
        <p:spPr>
          <a:xfrm>
            <a:off x="250825" y="1268413"/>
            <a:ext cx="3889375" cy="4887912"/>
          </a:xfrm>
        </p:spPr>
      </p:pic>
      <p:pic>
        <p:nvPicPr>
          <p:cNvPr id="87043" name="Picture 4"/>
          <p:cNvPicPr>
            <a:picLocks noChangeAspect="1" noChangeArrowheads="1"/>
          </p:cNvPicPr>
          <p:nvPr/>
        </p:nvPicPr>
        <p:blipFill>
          <a:blip r:embed="rId3" cstate="print"/>
          <a:srcRect/>
          <a:stretch>
            <a:fillRect/>
          </a:stretch>
        </p:blipFill>
        <p:spPr bwMode="auto">
          <a:xfrm>
            <a:off x="4211638" y="981075"/>
            <a:ext cx="4543425" cy="2857500"/>
          </a:xfrm>
          <a:prstGeom prst="rect">
            <a:avLst/>
          </a:prstGeom>
          <a:noFill/>
          <a:ln w="9525">
            <a:noFill/>
            <a:miter lim="800000"/>
            <a:headEnd/>
            <a:tailEnd/>
          </a:ln>
        </p:spPr>
      </p:pic>
      <p:sp>
        <p:nvSpPr>
          <p:cNvPr id="87044" name="Title 1"/>
          <p:cNvSpPr>
            <a:spLocks noGrp="1"/>
          </p:cNvSpPr>
          <p:nvPr>
            <p:ph type="title"/>
          </p:nvPr>
        </p:nvSpPr>
        <p:spPr/>
        <p:txBody>
          <a:bodyPr/>
          <a:lstStyle/>
          <a:p>
            <a:pPr algn="l"/>
            <a:r>
              <a:rPr lang="en-GB" smtClean="0"/>
              <a:t>Hardware</a:t>
            </a:r>
          </a:p>
        </p:txBody>
      </p:sp>
      <p:pic>
        <p:nvPicPr>
          <p:cNvPr id="87045" name="Picture 2"/>
          <p:cNvPicPr>
            <a:picLocks noChangeAspect="1" noChangeArrowheads="1"/>
          </p:cNvPicPr>
          <p:nvPr/>
        </p:nvPicPr>
        <p:blipFill>
          <a:blip r:embed="rId4" cstate="print"/>
          <a:srcRect/>
          <a:stretch>
            <a:fillRect/>
          </a:stretch>
        </p:blipFill>
        <p:spPr bwMode="auto">
          <a:xfrm>
            <a:off x="4787900" y="4005263"/>
            <a:ext cx="2549525" cy="208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GB" sz="3600" dirty="0" smtClean="0"/>
              <a:t>Patient Stories: Structure + Narrative</a:t>
            </a:r>
            <a:endParaRPr lang="en-GB" sz="3600" dirty="0"/>
          </a:p>
        </p:txBody>
      </p:sp>
      <p:sp>
        <p:nvSpPr>
          <p:cNvPr id="194563" name="Rectangle 3"/>
          <p:cNvSpPr>
            <a:spLocks noGrp="1" noChangeArrowheads="1"/>
          </p:cNvSpPr>
          <p:nvPr>
            <p:ph sz="half" idx="1"/>
          </p:nvPr>
        </p:nvSpPr>
        <p:spPr>
          <a:xfrm>
            <a:off x="457200" y="1600200"/>
            <a:ext cx="4618856" cy="4525963"/>
          </a:xfrm>
        </p:spPr>
        <p:txBody>
          <a:bodyPr/>
          <a:lstStyle/>
          <a:p>
            <a:pPr>
              <a:lnSpc>
                <a:spcPct val="90000"/>
              </a:lnSpc>
            </a:pPr>
            <a:r>
              <a:rPr lang="en-GB" sz="2400" dirty="0" smtClean="0"/>
              <a:t>Vomiting; RR </a:t>
            </a:r>
            <a:r>
              <a:rPr lang="en-GB" sz="2400" dirty="0"/>
              <a:t>25, HR 110, GCS 13/15, pH 7.2, Glu 35</a:t>
            </a:r>
          </a:p>
          <a:p>
            <a:pPr>
              <a:lnSpc>
                <a:spcPct val="90000"/>
              </a:lnSpc>
            </a:pPr>
            <a:endParaRPr lang="en-GB" sz="2400" dirty="0"/>
          </a:p>
          <a:p>
            <a:pPr>
              <a:lnSpc>
                <a:spcPct val="90000"/>
              </a:lnSpc>
            </a:pPr>
            <a:r>
              <a:rPr lang="en-GB" sz="2400" dirty="0"/>
              <a:t>Mixed overdose (inc Paracetamol) staggered; over 7 hours ago;  INR 4.5</a:t>
            </a:r>
          </a:p>
          <a:p>
            <a:pPr>
              <a:lnSpc>
                <a:spcPct val="90000"/>
              </a:lnSpc>
            </a:pPr>
            <a:endParaRPr lang="en-GB" sz="2400" dirty="0"/>
          </a:p>
          <a:p>
            <a:pPr>
              <a:lnSpc>
                <a:spcPct val="90000"/>
              </a:lnSpc>
            </a:pPr>
            <a:r>
              <a:rPr lang="en-GB" sz="2400" dirty="0"/>
              <a:t>I was sitting in the car with my partner arguing, things were getting too much, so I squashed my sandwich into my face in </a:t>
            </a:r>
            <a:r>
              <a:rPr lang="en-GB" sz="2400" dirty="0" smtClean="0"/>
              <a:t>frustration</a:t>
            </a:r>
            <a:endParaRPr lang="en-GB" sz="2400" dirty="0"/>
          </a:p>
        </p:txBody>
      </p:sp>
      <p:pic>
        <p:nvPicPr>
          <p:cNvPr id="5" name="Picture 2" descr="http://www.thomasgroup.com/getfile/e9cebe7e-849c-4d62-8102-af363c020eb7/ED.aspx"/>
          <p:cNvPicPr>
            <a:picLocks noGrp="1" noChangeAspect="1" noChangeArrowheads="1"/>
          </p:cNvPicPr>
          <p:nvPr>
            <p:ph sz="half" idx="2"/>
          </p:nvPr>
        </p:nvPicPr>
        <p:blipFill>
          <a:blip r:embed="rId2" cstate="print"/>
          <a:srcRect/>
          <a:stretch>
            <a:fillRect/>
          </a:stretch>
        </p:blipFill>
        <p:spPr bwMode="auto">
          <a:xfrm>
            <a:off x="5220072" y="1772816"/>
            <a:ext cx="3427860" cy="4104456"/>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p:cNvSpPr>
            <a:spLocks noGrp="1" noChangeArrowheads="1"/>
          </p:cNvSpPr>
          <p:nvPr>
            <p:ph type="title"/>
          </p:nvPr>
        </p:nvSpPr>
        <p:spPr/>
        <p:txBody>
          <a:bodyPr/>
          <a:lstStyle/>
          <a:p>
            <a:pPr eaLnBrk="1" hangingPunct="1"/>
            <a:endParaRPr lang="en-US" smtClean="0"/>
          </a:p>
        </p:txBody>
      </p:sp>
      <p:pic>
        <p:nvPicPr>
          <p:cNvPr id="94211" name="Picture 5" descr="canned phrase"/>
          <p:cNvPicPr>
            <a:picLocks noChangeAspect="1" noChangeArrowheads="1"/>
          </p:cNvPicPr>
          <p:nvPr/>
        </p:nvPicPr>
        <p:blipFill>
          <a:blip r:embed="rId2" cstate="print"/>
          <a:srcRect/>
          <a:stretch>
            <a:fillRect/>
          </a:stretch>
        </p:blipFill>
        <p:spPr bwMode="auto">
          <a:xfrm>
            <a:off x="395288" y="549275"/>
            <a:ext cx="7993062" cy="599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4"/>
          <p:cNvSpPr>
            <a:spLocks noGrp="1" noChangeArrowheads="1"/>
          </p:cNvSpPr>
          <p:nvPr>
            <p:ph type="title"/>
          </p:nvPr>
        </p:nvSpPr>
        <p:spPr/>
        <p:txBody>
          <a:bodyPr/>
          <a:lstStyle/>
          <a:p>
            <a:pPr eaLnBrk="1" hangingPunct="1"/>
            <a:endParaRPr lang="en-US" smtClean="0"/>
          </a:p>
        </p:txBody>
      </p:sp>
      <p:pic>
        <p:nvPicPr>
          <p:cNvPr id="95235" name="Picture 5"/>
          <p:cNvPicPr>
            <a:picLocks noChangeAspect="1" noChangeArrowheads="1"/>
          </p:cNvPicPr>
          <p:nvPr/>
        </p:nvPicPr>
        <p:blipFill>
          <a:blip r:embed="rId2" cstate="print"/>
          <a:srcRect/>
          <a:stretch>
            <a:fillRect/>
          </a:stretch>
        </p:blipFill>
        <p:spPr bwMode="auto">
          <a:xfrm>
            <a:off x="250825" y="333375"/>
            <a:ext cx="8424863" cy="6335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Grp="1" noChangeAspect="1" noChangeArrowheads="1"/>
          </p:cNvPicPr>
          <p:nvPr>
            <p:ph idx="1"/>
          </p:nvPr>
        </p:nvPicPr>
        <p:blipFill>
          <a:blip r:embed="rId2" cstate="print"/>
          <a:srcRect l="10791" t="7382" r="11343" b="6889"/>
          <a:stretch>
            <a:fillRect/>
          </a:stretch>
        </p:blipFill>
        <p:spPr>
          <a:xfrm>
            <a:off x="395288" y="549275"/>
            <a:ext cx="8520112" cy="5759450"/>
          </a:xfr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pPr eaLnBrk="1" hangingPunct="1"/>
            <a:endParaRPr lang="en-GB" smtClean="0"/>
          </a:p>
        </p:txBody>
      </p:sp>
      <p:sp>
        <p:nvSpPr>
          <p:cNvPr id="97283" name="Content Placeholder 2"/>
          <p:cNvSpPr>
            <a:spLocks noGrp="1"/>
          </p:cNvSpPr>
          <p:nvPr>
            <p:ph idx="1"/>
          </p:nvPr>
        </p:nvSpPr>
        <p:spPr/>
        <p:txBody>
          <a:bodyPr/>
          <a:lstStyle/>
          <a:p>
            <a:pPr eaLnBrk="1" hangingPunct="1"/>
            <a:endParaRPr lang="en-GB" smtClean="0"/>
          </a:p>
        </p:txBody>
      </p:sp>
      <p:pic>
        <p:nvPicPr>
          <p:cNvPr id="97284" name="Picture 2"/>
          <p:cNvPicPr>
            <a:picLocks noChangeAspect="1" noChangeArrowheads="1"/>
          </p:cNvPicPr>
          <p:nvPr/>
        </p:nvPicPr>
        <p:blipFill>
          <a:blip r:embed="rId2" cstate="print"/>
          <a:srcRect/>
          <a:stretch>
            <a:fillRect/>
          </a:stretch>
        </p:blipFill>
        <p:spPr bwMode="auto">
          <a:xfrm>
            <a:off x="755650" y="692150"/>
            <a:ext cx="7847013" cy="589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AutoShape 2" descr="http://media.crazyleafdesign.com/2010/08/web-design-usability.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53636" name="AutoShape 4" descr="http://media.crazyleafdesign.com/2010/08/web-design-usability.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53638" name="AutoShape 6" descr="http://media.crazyleafdesign.com/2010/08/web-design-usability.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5" name="Picture 4" descr="web-design-usability.jpg"/>
          <p:cNvPicPr>
            <a:picLocks noChangeAspect="1"/>
          </p:cNvPicPr>
          <p:nvPr/>
        </p:nvPicPr>
        <p:blipFill>
          <a:blip r:embed="rId2" cstate="print"/>
          <a:stretch>
            <a:fillRect/>
          </a:stretch>
        </p:blipFill>
        <p:spPr>
          <a:xfrm>
            <a:off x="1403648" y="908720"/>
            <a:ext cx="5715000" cy="48768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3132138" y="2924175"/>
            <a:ext cx="1387475" cy="2232025"/>
          </a:xfrm>
          <a:prstGeom prst="rect">
            <a:avLst/>
          </a:prstGeom>
          <a:noFill/>
          <a:ln w="9525">
            <a:noFill/>
            <a:round/>
            <a:headEnd/>
            <a:tailEnd/>
          </a:ln>
        </p:spPr>
      </p:pic>
      <p:sp>
        <p:nvSpPr>
          <p:cNvPr id="28675" name="Oval 3"/>
          <p:cNvSpPr>
            <a:spLocks noChangeArrowheads="1"/>
          </p:cNvSpPr>
          <p:nvPr/>
        </p:nvSpPr>
        <p:spPr bwMode="auto">
          <a:xfrm>
            <a:off x="2555875" y="2349500"/>
            <a:ext cx="4038600" cy="2895600"/>
          </a:xfrm>
          <a:prstGeom prst="ellipse">
            <a:avLst/>
          </a:prstGeom>
          <a:noFill/>
          <a:ln w="31680">
            <a:solidFill>
              <a:srgbClr val="000000"/>
            </a:solidFill>
            <a:miter lim="800000"/>
            <a:headEnd/>
            <a:tailEnd/>
          </a:ln>
        </p:spPr>
        <p:txBody>
          <a:bodyPr wrap="none" anchor="ctr"/>
          <a:lstStyle/>
          <a:p>
            <a:endParaRPr lang="en-US"/>
          </a:p>
        </p:txBody>
      </p:sp>
      <p:pic>
        <p:nvPicPr>
          <p:cNvPr id="28676" name="Picture 4"/>
          <p:cNvPicPr>
            <a:picLocks noChangeAspect="1" noChangeArrowheads="1"/>
          </p:cNvPicPr>
          <p:nvPr/>
        </p:nvPicPr>
        <p:blipFill>
          <a:blip r:embed="rId4" cstate="print"/>
          <a:srcRect/>
          <a:stretch>
            <a:fillRect/>
          </a:stretch>
        </p:blipFill>
        <p:spPr bwMode="auto">
          <a:xfrm>
            <a:off x="900113" y="2924175"/>
            <a:ext cx="1524000" cy="1481138"/>
          </a:xfrm>
          <a:prstGeom prst="rect">
            <a:avLst/>
          </a:prstGeom>
          <a:noFill/>
          <a:ln w="9525">
            <a:noFill/>
            <a:round/>
            <a:headEnd/>
            <a:tailEnd/>
          </a:ln>
        </p:spPr>
      </p:pic>
      <p:sp>
        <p:nvSpPr>
          <p:cNvPr id="28677" name="Oval 5"/>
          <p:cNvSpPr>
            <a:spLocks noChangeArrowheads="1"/>
          </p:cNvSpPr>
          <p:nvPr/>
        </p:nvSpPr>
        <p:spPr bwMode="auto">
          <a:xfrm>
            <a:off x="539750" y="2492375"/>
            <a:ext cx="2376488" cy="2641600"/>
          </a:xfrm>
          <a:prstGeom prst="ellipse">
            <a:avLst/>
          </a:prstGeom>
          <a:noFill/>
          <a:ln w="9360">
            <a:solidFill>
              <a:srgbClr val="000000"/>
            </a:solidFill>
            <a:miter lim="800000"/>
            <a:headEnd/>
            <a:tailEnd/>
          </a:ln>
        </p:spPr>
        <p:txBody>
          <a:bodyPr wrap="none" anchor="ctr"/>
          <a:lstStyle/>
          <a:p>
            <a:endParaRPr lang="en-US"/>
          </a:p>
        </p:txBody>
      </p:sp>
      <p:sp>
        <p:nvSpPr>
          <p:cNvPr id="28678" name="Oval 6"/>
          <p:cNvSpPr>
            <a:spLocks noChangeArrowheads="1"/>
          </p:cNvSpPr>
          <p:nvPr/>
        </p:nvSpPr>
        <p:spPr bwMode="auto">
          <a:xfrm>
            <a:off x="6300788" y="2276475"/>
            <a:ext cx="2520950" cy="3073400"/>
          </a:xfrm>
          <a:prstGeom prst="ellipse">
            <a:avLst/>
          </a:prstGeom>
          <a:noFill/>
          <a:ln w="9360">
            <a:solidFill>
              <a:srgbClr val="000000"/>
            </a:solidFill>
            <a:miter lim="800000"/>
            <a:headEnd/>
            <a:tailEnd/>
          </a:ln>
        </p:spPr>
        <p:txBody>
          <a:bodyPr wrap="none" anchor="ctr"/>
          <a:lstStyle/>
          <a:p>
            <a:endParaRPr lang="en-US"/>
          </a:p>
        </p:txBody>
      </p:sp>
      <p:sp>
        <p:nvSpPr>
          <p:cNvPr id="28679" name="AutoShape 7"/>
          <p:cNvSpPr>
            <a:spLocks noChangeArrowheads="1"/>
          </p:cNvSpPr>
          <p:nvPr/>
        </p:nvSpPr>
        <p:spPr bwMode="auto">
          <a:xfrm rot="840000">
            <a:off x="3492500" y="4508500"/>
            <a:ext cx="288925" cy="1152525"/>
          </a:xfrm>
          <a:prstGeom prst="downArrow">
            <a:avLst>
              <a:gd name="adj1" fmla="val 50000"/>
              <a:gd name="adj2" fmla="val 99725"/>
            </a:avLst>
          </a:prstGeom>
          <a:solidFill>
            <a:srgbClr val="BBE0E3"/>
          </a:solidFill>
          <a:ln w="9360">
            <a:solidFill>
              <a:srgbClr val="000000"/>
            </a:solidFill>
            <a:miter lim="800000"/>
            <a:headEnd/>
            <a:tailEnd/>
          </a:ln>
        </p:spPr>
        <p:txBody>
          <a:bodyPr wrap="none" anchor="ctr"/>
          <a:lstStyle/>
          <a:p>
            <a:endParaRPr lang="en-US"/>
          </a:p>
        </p:txBody>
      </p:sp>
      <p:sp>
        <p:nvSpPr>
          <p:cNvPr id="28680" name="Text Box 8"/>
          <p:cNvSpPr txBox="1">
            <a:spLocks noChangeArrowheads="1"/>
          </p:cNvSpPr>
          <p:nvPr/>
        </p:nvSpPr>
        <p:spPr bwMode="auto">
          <a:xfrm>
            <a:off x="2339975" y="5589588"/>
            <a:ext cx="4103688" cy="1243012"/>
          </a:xfrm>
          <a:prstGeom prst="rect">
            <a:avLst/>
          </a:prstGeom>
          <a:noFill/>
          <a:ln w="9525">
            <a:noFill/>
            <a:round/>
            <a:headEnd/>
            <a:tailEnd/>
          </a:ln>
        </p:spPr>
        <p:txBody>
          <a:bodyPr lIns="90000" tIns="46800" rIns="90000" bIns="46800">
            <a:spAutoFit/>
          </a:bodyPr>
          <a:lstStyle/>
          <a:p>
            <a:pPr>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1">
                <a:solidFill>
                  <a:srgbClr val="000000"/>
                </a:solidFill>
              </a:rPr>
              <a:t>Value = Quality ⁭</a:t>
            </a:r>
          </a:p>
          <a:p>
            <a:pPr>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1">
                <a:solidFill>
                  <a:srgbClr val="000000"/>
                </a:solidFill>
              </a:rPr>
              <a:t>	 Risk↓ Cost↓ Time↓</a:t>
            </a:r>
            <a:r>
              <a:rPr lang="en-GB" b="1">
                <a:solidFill>
                  <a:srgbClr val="000000"/>
                </a:solidFill>
              </a:rPr>
              <a:t>	</a:t>
            </a:r>
          </a:p>
        </p:txBody>
      </p:sp>
      <p:pic>
        <p:nvPicPr>
          <p:cNvPr id="28681" name="Picture 9"/>
          <p:cNvPicPr>
            <a:picLocks noChangeAspect="1" noChangeArrowheads="1"/>
          </p:cNvPicPr>
          <p:nvPr/>
        </p:nvPicPr>
        <p:blipFill>
          <a:blip r:embed="rId5" cstate="print"/>
          <a:srcRect l="5002" t="38016" r="32462" b="11499"/>
          <a:stretch>
            <a:fillRect/>
          </a:stretch>
        </p:blipFill>
        <p:spPr bwMode="auto">
          <a:xfrm>
            <a:off x="6877050" y="2781300"/>
            <a:ext cx="1223963" cy="1112838"/>
          </a:xfrm>
          <a:prstGeom prst="rect">
            <a:avLst/>
          </a:prstGeom>
          <a:noFill/>
          <a:ln w="9525">
            <a:noFill/>
            <a:round/>
            <a:headEnd/>
            <a:tailEnd/>
          </a:ln>
        </p:spPr>
      </p:pic>
      <p:pic>
        <p:nvPicPr>
          <p:cNvPr id="28682" name="Picture 10"/>
          <p:cNvPicPr>
            <a:picLocks noChangeAspect="1" noChangeArrowheads="1"/>
          </p:cNvPicPr>
          <p:nvPr/>
        </p:nvPicPr>
        <p:blipFill>
          <a:blip r:embed="rId6" cstate="print"/>
          <a:srcRect/>
          <a:stretch>
            <a:fillRect/>
          </a:stretch>
        </p:blipFill>
        <p:spPr bwMode="auto">
          <a:xfrm>
            <a:off x="4211638" y="2133600"/>
            <a:ext cx="1944687" cy="1636713"/>
          </a:xfrm>
          <a:prstGeom prst="rect">
            <a:avLst/>
          </a:prstGeom>
          <a:noFill/>
          <a:ln w="9525">
            <a:noFill/>
            <a:round/>
            <a:headEnd/>
            <a:tailEnd/>
          </a:ln>
        </p:spPr>
      </p:pic>
      <p:pic>
        <p:nvPicPr>
          <p:cNvPr id="28683" name="Picture 11"/>
          <p:cNvPicPr>
            <a:picLocks noChangeAspect="1" noChangeArrowheads="1"/>
          </p:cNvPicPr>
          <p:nvPr/>
        </p:nvPicPr>
        <p:blipFill>
          <a:blip r:embed="rId7" cstate="print"/>
          <a:srcRect/>
          <a:stretch>
            <a:fillRect/>
          </a:stretch>
        </p:blipFill>
        <p:spPr bwMode="auto">
          <a:xfrm>
            <a:off x="6948488" y="3933825"/>
            <a:ext cx="1220787" cy="1222375"/>
          </a:xfrm>
          <a:prstGeom prst="rect">
            <a:avLst/>
          </a:prstGeom>
          <a:noFill/>
          <a:ln w="9525">
            <a:noFill/>
            <a:round/>
            <a:headEnd/>
            <a:tailEnd/>
          </a:ln>
        </p:spPr>
      </p:pic>
      <p:sp>
        <p:nvSpPr>
          <p:cNvPr id="28684" name="Rectangle 12"/>
          <p:cNvSpPr>
            <a:spLocks noGrp="1" noChangeArrowheads="1"/>
          </p:cNvSpPr>
          <p:nvPr>
            <p:ph type="title" idx="4294967295"/>
          </p:nvPr>
        </p:nvSpPr>
        <p:spPr>
          <a:xfrm>
            <a:off x="457200" y="274638"/>
            <a:ext cx="8229600" cy="7778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3200" smtClean="0"/>
          </a:p>
        </p:txBody>
      </p:sp>
      <p:pic>
        <p:nvPicPr>
          <p:cNvPr id="28685" name="Picture 8" descr="doctor_patient"/>
          <p:cNvPicPr>
            <a:picLocks noChangeAspect="1" noChangeArrowheads="1"/>
          </p:cNvPicPr>
          <p:nvPr/>
        </p:nvPicPr>
        <p:blipFill>
          <a:blip r:embed="rId8" cstate="print"/>
          <a:srcRect/>
          <a:stretch>
            <a:fillRect/>
          </a:stretch>
        </p:blipFill>
        <p:spPr bwMode="auto">
          <a:xfrm>
            <a:off x="3779838" y="3141663"/>
            <a:ext cx="1871662" cy="2232025"/>
          </a:xfrm>
          <a:prstGeom prst="rect">
            <a:avLst/>
          </a:prstGeom>
          <a:noFill/>
          <a:ln w="9525">
            <a:noFill/>
            <a:miter lim="800000"/>
            <a:headEnd/>
            <a:tailEnd/>
          </a:ln>
        </p:spPr>
      </p:pic>
      <p:pic>
        <p:nvPicPr>
          <p:cNvPr id="28686" name="Picture 2"/>
          <p:cNvPicPr>
            <a:picLocks noChangeAspect="1" noChangeArrowheads="1"/>
          </p:cNvPicPr>
          <p:nvPr/>
        </p:nvPicPr>
        <p:blipFill>
          <a:blip r:embed="rId9" cstate="print"/>
          <a:srcRect t="26909" b="28133"/>
          <a:stretch>
            <a:fillRect/>
          </a:stretch>
        </p:blipFill>
        <p:spPr bwMode="auto">
          <a:xfrm>
            <a:off x="755650" y="188913"/>
            <a:ext cx="7200900" cy="15732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1"/>
          <p:cNvSpPr>
            <a:spLocks noChangeShapeType="1"/>
          </p:cNvSpPr>
          <p:nvPr/>
        </p:nvSpPr>
        <p:spPr bwMode="auto">
          <a:xfrm flipH="1">
            <a:off x="2989263" y="1549400"/>
            <a:ext cx="41275" cy="4616450"/>
          </a:xfrm>
          <a:prstGeom prst="line">
            <a:avLst/>
          </a:prstGeom>
          <a:noFill/>
          <a:ln w="9360">
            <a:solidFill>
              <a:srgbClr val="000000"/>
            </a:solidFill>
            <a:miter lim="800000"/>
            <a:headEnd/>
            <a:tailEnd/>
          </a:ln>
        </p:spPr>
        <p:txBody>
          <a:bodyPr lIns="91430" tIns="45715" rIns="91430" bIns="45715"/>
          <a:lstStyle/>
          <a:p>
            <a:endParaRPr lang="en-GB"/>
          </a:p>
        </p:txBody>
      </p:sp>
      <p:sp>
        <p:nvSpPr>
          <p:cNvPr id="10243" name="Line 2"/>
          <p:cNvSpPr>
            <a:spLocks noChangeShapeType="1"/>
          </p:cNvSpPr>
          <p:nvPr/>
        </p:nvSpPr>
        <p:spPr bwMode="auto">
          <a:xfrm flipH="1">
            <a:off x="5997575" y="1614488"/>
            <a:ext cx="65088" cy="4665662"/>
          </a:xfrm>
          <a:prstGeom prst="line">
            <a:avLst/>
          </a:prstGeom>
          <a:noFill/>
          <a:ln w="9360">
            <a:solidFill>
              <a:srgbClr val="000000"/>
            </a:solidFill>
            <a:miter lim="800000"/>
            <a:headEnd/>
            <a:tailEnd/>
          </a:ln>
        </p:spPr>
        <p:txBody>
          <a:bodyPr lIns="91430" tIns="45715" rIns="91430" bIns="45715"/>
          <a:lstStyle/>
          <a:p>
            <a:endParaRPr lang="en-GB"/>
          </a:p>
        </p:txBody>
      </p:sp>
      <p:sp>
        <p:nvSpPr>
          <p:cNvPr id="10244" name="Rectangle 3"/>
          <p:cNvSpPr>
            <a:spLocks noChangeArrowheads="1"/>
          </p:cNvSpPr>
          <p:nvPr/>
        </p:nvSpPr>
        <p:spPr bwMode="auto">
          <a:xfrm>
            <a:off x="6588125" y="1700213"/>
            <a:ext cx="1871663" cy="410527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45" name="Text Box 4"/>
          <p:cNvSpPr txBox="1">
            <a:spLocks noChangeArrowheads="1"/>
          </p:cNvSpPr>
          <p:nvPr/>
        </p:nvSpPr>
        <p:spPr bwMode="auto">
          <a:xfrm>
            <a:off x="971550" y="5876925"/>
            <a:ext cx="936625" cy="403225"/>
          </a:xfrm>
          <a:prstGeom prst="rect">
            <a:avLst/>
          </a:prstGeom>
          <a:noFill/>
          <a:ln w="9525">
            <a:noFill/>
            <a:round/>
            <a:headEnd/>
            <a:tailEnd/>
          </a:ln>
        </p:spPr>
        <p:txBody>
          <a:bodyPr lIns="89982" tIns="46790" rIns="89982" bIns="46790">
            <a:spAutoFit/>
          </a:bodyPr>
          <a:lstStyle/>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200+</a:t>
            </a:r>
          </a:p>
        </p:txBody>
      </p:sp>
      <p:sp>
        <p:nvSpPr>
          <p:cNvPr id="10246" name="Text Box 5"/>
          <p:cNvSpPr txBox="1">
            <a:spLocks noChangeArrowheads="1"/>
          </p:cNvSpPr>
          <p:nvPr/>
        </p:nvSpPr>
        <p:spPr bwMode="auto">
          <a:xfrm rot="1920000">
            <a:off x="6804025" y="3568700"/>
            <a:ext cx="1439863" cy="403225"/>
          </a:xfrm>
          <a:prstGeom prst="rect">
            <a:avLst/>
          </a:prstGeom>
          <a:noFill/>
          <a:ln w="9525">
            <a:noFill/>
            <a:round/>
            <a:headEnd/>
            <a:tailEnd/>
          </a:ln>
        </p:spPr>
        <p:txBody>
          <a:bodyPr lIns="89982" tIns="46790" rIns="89982" bIns="46790">
            <a:spAutoFit/>
          </a:bodyPr>
          <a:lstStyle/>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System X</a:t>
            </a:r>
          </a:p>
        </p:txBody>
      </p:sp>
      <p:sp>
        <p:nvSpPr>
          <p:cNvPr id="10247" name="Rectangle 9"/>
          <p:cNvSpPr>
            <a:spLocks noChangeArrowheads="1"/>
          </p:cNvSpPr>
          <p:nvPr/>
        </p:nvSpPr>
        <p:spPr bwMode="auto">
          <a:xfrm>
            <a:off x="395288" y="1916113"/>
            <a:ext cx="431800" cy="73025"/>
          </a:xfrm>
          <a:prstGeom prst="rect">
            <a:avLst/>
          </a:prstGeom>
          <a:solidFill>
            <a:srgbClr val="800080"/>
          </a:solidFill>
          <a:ln w="9360">
            <a:solidFill>
              <a:srgbClr val="000000"/>
            </a:solidFill>
            <a:miter lim="800000"/>
            <a:headEnd/>
            <a:tailEnd/>
          </a:ln>
        </p:spPr>
        <p:txBody>
          <a:bodyPr wrap="none" lIns="91420" tIns="45711" rIns="91420" bIns="45711" anchor="ctr"/>
          <a:lstStyle/>
          <a:p>
            <a:endParaRPr lang="en-US"/>
          </a:p>
        </p:txBody>
      </p:sp>
      <p:sp>
        <p:nvSpPr>
          <p:cNvPr id="10248" name="Rectangle 10"/>
          <p:cNvSpPr>
            <a:spLocks noChangeArrowheads="1"/>
          </p:cNvSpPr>
          <p:nvPr/>
        </p:nvSpPr>
        <p:spPr bwMode="auto">
          <a:xfrm>
            <a:off x="684213" y="2133600"/>
            <a:ext cx="358775" cy="71438"/>
          </a:xfrm>
          <a:prstGeom prst="rect">
            <a:avLst/>
          </a:prstGeom>
          <a:solidFill>
            <a:srgbClr val="808080"/>
          </a:solidFill>
          <a:ln w="9360">
            <a:solidFill>
              <a:srgbClr val="000000"/>
            </a:solidFill>
            <a:miter lim="800000"/>
            <a:headEnd/>
            <a:tailEnd/>
          </a:ln>
        </p:spPr>
        <p:txBody>
          <a:bodyPr wrap="none" lIns="91420" tIns="45711" rIns="91420" bIns="45711" anchor="ctr"/>
          <a:lstStyle/>
          <a:p>
            <a:endParaRPr lang="en-US"/>
          </a:p>
        </p:txBody>
      </p:sp>
      <p:sp>
        <p:nvSpPr>
          <p:cNvPr id="10249" name="Rectangle 11"/>
          <p:cNvSpPr>
            <a:spLocks noChangeArrowheads="1"/>
          </p:cNvSpPr>
          <p:nvPr/>
        </p:nvSpPr>
        <p:spPr bwMode="auto">
          <a:xfrm>
            <a:off x="971550" y="1773238"/>
            <a:ext cx="431800" cy="71437"/>
          </a:xfrm>
          <a:prstGeom prst="rect">
            <a:avLst/>
          </a:prstGeom>
          <a:solidFill>
            <a:srgbClr val="808000"/>
          </a:solidFill>
          <a:ln w="9360">
            <a:solidFill>
              <a:srgbClr val="000000"/>
            </a:solidFill>
            <a:miter lim="800000"/>
            <a:headEnd/>
            <a:tailEnd/>
          </a:ln>
        </p:spPr>
        <p:txBody>
          <a:bodyPr wrap="none" lIns="91420" tIns="45711" rIns="91420" bIns="45711" anchor="ctr"/>
          <a:lstStyle/>
          <a:p>
            <a:endParaRPr lang="en-US"/>
          </a:p>
        </p:txBody>
      </p:sp>
      <p:sp>
        <p:nvSpPr>
          <p:cNvPr id="10250" name="Rectangle 12"/>
          <p:cNvSpPr>
            <a:spLocks noChangeArrowheads="1"/>
          </p:cNvSpPr>
          <p:nvPr/>
        </p:nvSpPr>
        <p:spPr bwMode="auto">
          <a:xfrm>
            <a:off x="1331913" y="1989138"/>
            <a:ext cx="503237" cy="71437"/>
          </a:xfrm>
          <a:prstGeom prst="rect">
            <a:avLst/>
          </a:prstGeom>
          <a:solidFill>
            <a:srgbClr val="993300"/>
          </a:solidFill>
          <a:ln w="9360">
            <a:solidFill>
              <a:srgbClr val="000000"/>
            </a:solidFill>
            <a:miter lim="800000"/>
            <a:headEnd/>
            <a:tailEnd/>
          </a:ln>
        </p:spPr>
        <p:txBody>
          <a:bodyPr wrap="none" lIns="91420" tIns="45711" rIns="91420" bIns="45711" anchor="ctr"/>
          <a:lstStyle/>
          <a:p>
            <a:endParaRPr lang="en-US"/>
          </a:p>
        </p:txBody>
      </p:sp>
      <p:sp>
        <p:nvSpPr>
          <p:cNvPr id="10251" name="Rectangle 13"/>
          <p:cNvSpPr>
            <a:spLocks noChangeArrowheads="1"/>
          </p:cNvSpPr>
          <p:nvPr/>
        </p:nvSpPr>
        <p:spPr bwMode="auto">
          <a:xfrm>
            <a:off x="1908175" y="1700213"/>
            <a:ext cx="503238" cy="73025"/>
          </a:xfrm>
          <a:prstGeom prst="rect">
            <a:avLst/>
          </a:prstGeom>
          <a:solidFill>
            <a:srgbClr val="000000"/>
          </a:solidFill>
          <a:ln w="9360">
            <a:solidFill>
              <a:srgbClr val="000000"/>
            </a:solidFill>
            <a:miter lim="800000"/>
            <a:headEnd/>
            <a:tailEnd/>
          </a:ln>
        </p:spPr>
        <p:txBody>
          <a:bodyPr wrap="none" lIns="91420" tIns="45711" rIns="91420" bIns="45711" anchor="ctr"/>
          <a:lstStyle/>
          <a:p>
            <a:endParaRPr lang="en-US"/>
          </a:p>
        </p:txBody>
      </p:sp>
      <p:sp>
        <p:nvSpPr>
          <p:cNvPr id="10252" name="Rectangle 14"/>
          <p:cNvSpPr>
            <a:spLocks noChangeArrowheads="1"/>
          </p:cNvSpPr>
          <p:nvPr/>
        </p:nvSpPr>
        <p:spPr bwMode="auto">
          <a:xfrm>
            <a:off x="684213" y="4365625"/>
            <a:ext cx="71437" cy="35877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53" name="Rectangle 15"/>
          <p:cNvSpPr>
            <a:spLocks noChangeArrowheads="1"/>
          </p:cNvSpPr>
          <p:nvPr/>
        </p:nvSpPr>
        <p:spPr bwMode="auto">
          <a:xfrm>
            <a:off x="3563938" y="1773238"/>
            <a:ext cx="1728787" cy="431800"/>
          </a:xfrm>
          <a:prstGeom prst="rect">
            <a:avLst/>
          </a:prstGeom>
          <a:solidFill>
            <a:srgbClr val="92D050"/>
          </a:solidFill>
          <a:ln w="9360">
            <a:solidFill>
              <a:srgbClr val="000000"/>
            </a:solidFill>
            <a:miter lim="800000"/>
            <a:headEnd/>
            <a:tailEnd/>
          </a:ln>
        </p:spPr>
        <p:txBody>
          <a:bodyPr wrap="none" lIns="89982" tIns="46790" rIns="89982" bIns="46790" anchor="ctr"/>
          <a:lstStyle/>
          <a:p>
            <a:pPr algn="ctr">
              <a:buClrTx/>
              <a:buSzTx/>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1600" dirty="0">
                <a:solidFill>
                  <a:schemeClr val="tx1"/>
                </a:solidFill>
              </a:rPr>
              <a:t>CUI Clinical Portal</a:t>
            </a:r>
            <a:endParaRPr lang="en-GB" dirty="0">
              <a:solidFill>
                <a:srgbClr val="000000"/>
              </a:solidFill>
            </a:endParaRPr>
          </a:p>
        </p:txBody>
      </p:sp>
      <p:sp>
        <p:nvSpPr>
          <p:cNvPr id="10254" name="Rectangle 16"/>
          <p:cNvSpPr>
            <a:spLocks noChangeArrowheads="1"/>
          </p:cNvSpPr>
          <p:nvPr/>
        </p:nvSpPr>
        <p:spPr bwMode="auto">
          <a:xfrm>
            <a:off x="3563938" y="2492375"/>
            <a:ext cx="1728787" cy="3024188"/>
          </a:xfrm>
          <a:prstGeom prst="rect">
            <a:avLst/>
          </a:prstGeom>
          <a:solidFill>
            <a:srgbClr val="92D050"/>
          </a:solidFill>
          <a:ln w="9360">
            <a:solidFill>
              <a:srgbClr val="000000"/>
            </a:solidFill>
            <a:miter lim="800000"/>
            <a:headEnd/>
            <a:tailEnd/>
          </a:ln>
        </p:spPr>
        <p:txBody>
          <a:bodyPr wrap="none" lIns="91420" tIns="45711" rIns="91420" bIns="45711" anchor="ctr"/>
          <a:lstStyle/>
          <a:p>
            <a:endParaRPr lang="en-US"/>
          </a:p>
        </p:txBody>
      </p:sp>
      <p:sp>
        <p:nvSpPr>
          <p:cNvPr id="10255" name="Line 17"/>
          <p:cNvSpPr>
            <a:spLocks noChangeShapeType="1"/>
          </p:cNvSpPr>
          <p:nvPr/>
        </p:nvSpPr>
        <p:spPr bwMode="auto">
          <a:xfrm flipV="1">
            <a:off x="3563938" y="2203450"/>
            <a:ext cx="1587" cy="866775"/>
          </a:xfrm>
          <a:prstGeom prst="line">
            <a:avLst/>
          </a:prstGeom>
          <a:noFill/>
          <a:ln w="9360">
            <a:solidFill>
              <a:srgbClr val="000000"/>
            </a:solidFill>
            <a:miter lim="800000"/>
            <a:headEnd/>
            <a:tailEnd/>
          </a:ln>
        </p:spPr>
        <p:txBody>
          <a:bodyPr lIns="91430" tIns="45715" rIns="91430" bIns="45715"/>
          <a:lstStyle/>
          <a:p>
            <a:endParaRPr lang="en-GB"/>
          </a:p>
        </p:txBody>
      </p:sp>
      <p:sp>
        <p:nvSpPr>
          <p:cNvPr id="10256" name="Line 18"/>
          <p:cNvSpPr>
            <a:spLocks noChangeShapeType="1"/>
          </p:cNvSpPr>
          <p:nvPr/>
        </p:nvSpPr>
        <p:spPr bwMode="auto">
          <a:xfrm flipV="1">
            <a:off x="5292725" y="2203450"/>
            <a:ext cx="1588" cy="938213"/>
          </a:xfrm>
          <a:prstGeom prst="line">
            <a:avLst/>
          </a:prstGeom>
          <a:noFill/>
          <a:ln w="9360">
            <a:solidFill>
              <a:srgbClr val="000000"/>
            </a:solidFill>
            <a:miter lim="800000"/>
            <a:headEnd/>
            <a:tailEnd/>
          </a:ln>
        </p:spPr>
        <p:txBody>
          <a:bodyPr lIns="91430" tIns="45715" rIns="91430" bIns="45715"/>
          <a:lstStyle/>
          <a:p>
            <a:endParaRPr lang="en-GB"/>
          </a:p>
        </p:txBody>
      </p:sp>
      <p:sp>
        <p:nvSpPr>
          <p:cNvPr id="10257" name="Oval 19"/>
          <p:cNvSpPr>
            <a:spLocks noChangeArrowheads="1"/>
          </p:cNvSpPr>
          <p:nvPr/>
        </p:nvSpPr>
        <p:spPr bwMode="auto">
          <a:xfrm>
            <a:off x="3203575" y="4868863"/>
            <a:ext cx="936625" cy="1008062"/>
          </a:xfrm>
          <a:prstGeom prst="ellipse">
            <a:avLst/>
          </a:prstGeom>
          <a:solidFill>
            <a:srgbClr val="92D050"/>
          </a:solidFill>
          <a:ln w="9360">
            <a:solidFill>
              <a:srgbClr val="000000"/>
            </a:solidFill>
            <a:miter lim="800000"/>
            <a:headEnd/>
            <a:tailEnd/>
          </a:ln>
        </p:spPr>
        <p:txBody>
          <a:bodyPr wrap="none" lIns="89982" tIns="46790" rIns="89982" bIns="46790" anchor="ctr"/>
          <a:lstStyle/>
          <a:p>
            <a:pPr algn="ctr">
              <a:buClrTx/>
              <a:buSzTx/>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a:solidFill>
                  <a:schemeClr val="tx1"/>
                </a:solidFill>
              </a:rPr>
              <a:t>TIE</a:t>
            </a:r>
            <a:endParaRPr lang="en-GB" sz="2000">
              <a:solidFill>
                <a:srgbClr val="000000"/>
              </a:solidFill>
            </a:endParaRPr>
          </a:p>
        </p:txBody>
      </p:sp>
      <p:sp>
        <p:nvSpPr>
          <p:cNvPr id="10258" name="Line 20"/>
          <p:cNvSpPr>
            <a:spLocks noChangeShapeType="1"/>
          </p:cNvSpPr>
          <p:nvPr/>
        </p:nvSpPr>
        <p:spPr bwMode="auto">
          <a:xfrm>
            <a:off x="2555875" y="4221163"/>
            <a:ext cx="1079500" cy="936625"/>
          </a:xfrm>
          <a:prstGeom prst="line">
            <a:avLst/>
          </a:prstGeom>
          <a:noFill/>
          <a:ln w="9360">
            <a:solidFill>
              <a:srgbClr val="000000"/>
            </a:solidFill>
            <a:miter lim="800000"/>
            <a:headEnd type="triangle" w="med" len="med"/>
            <a:tailEnd type="triangle" w="med" len="med"/>
          </a:ln>
        </p:spPr>
        <p:txBody>
          <a:bodyPr lIns="91430" tIns="45715" rIns="91430" bIns="45715"/>
          <a:lstStyle/>
          <a:p>
            <a:endParaRPr lang="en-GB"/>
          </a:p>
        </p:txBody>
      </p:sp>
      <p:sp>
        <p:nvSpPr>
          <p:cNvPr id="10259" name="Line 21"/>
          <p:cNvSpPr>
            <a:spLocks noChangeShapeType="1"/>
          </p:cNvSpPr>
          <p:nvPr/>
        </p:nvSpPr>
        <p:spPr bwMode="auto">
          <a:xfrm>
            <a:off x="2268538" y="5589588"/>
            <a:ext cx="1150937" cy="1587"/>
          </a:xfrm>
          <a:prstGeom prst="line">
            <a:avLst/>
          </a:prstGeom>
          <a:noFill/>
          <a:ln w="9360">
            <a:solidFill>
              <a:srgbClr val="000000"/>
            </a:solidFill>
            <a:miter lim="800000"/>
            <a:headEnd type="triangle" w="med" len="med"/>
            <a:tailEnd type="triangle" w="med" len="med"/>
          </a:ln>
        </p:spPr>
        <p:txBody>
          <a:bodyPr lIns="91430" tIns="45715" rIns="91430" bIns="45715"/>
          <a:lstStyle/>
          <a:p>
            <a:endParaRPr lang="en-GB"/>
          </a:p>
        </p:txBody>
      </p:sp>
      <p:sp>
        <p:nvSpPr>
          <p:cNvPr id="10260" name="Line 22"/>
          <p:cNvSpPr>
            <a:spLocks noChangeShapeType="1"/>
          </p:cNvSpPr>
          <p:nvPr/>
        </p:nvSpPr>
        <p:spPr bwMode="auto">
          <a:xfrm>
            <a:off x="2268538" y="5013325"/>
            <a:ext cx="1150937" cy="360363"/>
          </a:xfrm>
          <a:prstGeom prst="line">
            <a:avLst/>
          </a:prstGeom>
          <a:noFill/>
          <a:ln w="9360">
            <a:solidFill>
              <a:srgbClr val="000000"/>
            </a:solidFill>
            <a:miter lim="800000"/>
            <a:headEnd/>
            <a:tailEnd type="triangle" w="med" len="med"/>
          </a:ln>
        </p:spPr>
        <p:txBody>
          <a:bodyPr lIns="91430" tIns="45715" rIns="91430" bIns="45715"/>
          <a:lstStyle/>
          <a:p>
            <a:endParaRPr lang="en-GB"/>
          </a:p>
        </p:txBody>
      </p:sp>
      <p:sp>
        <p:nvSpPr>
          <p:cNvPr id="10261" name="Text Box 23"/>
          <p:cNvSpPr txBox="1">
            <a:spLocks noChangeArrowheads="1"/>
          </p:cNvSpPr>
          <p:nvPr/>
        </p:nvSpPr>
        <p:spPr bwMode="auto">
          <a:xfrm>
            <a:off x="295275" y="6151563"/>
            <a:ext cx="576263" cy="525462"/>
          </a:xfrm>
          <a:prstGeom prst="rect">
            <a:avLst/>
          </a:prstGeom>
          <a:noFill/>
          <a:ln w="9525">
            <a:noFill/>
            <a:round/>
            <a:headEnd/>
            <a:tailEnd/>
          </a:ln>
        </p:spPr>
        <p:txBody>
          <a:bodyPr lIns="89982" tIns="46790" rIns="89982" bIns="46790">
            <a:spAutoFit/>
          </a:bodyPr>
          <a:lstStyle/>
          <a:p>
            <a:pPr>
              <a:spcBef>
                <a:spcPts val="17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800" b="1">
                <a:solidFill>
                  <a:srgbClr val="000000"/>
                </a:solidFill>
              </a:rPr>
              <a:t>A</a:t>
            </a:r>
          </a:p>
        </p:txBody>
      </p:sp>
      <p:sp>
        <p:nvSpPr>
          <p:cNvPr id="10262" name="Text Box 24"/>
          <p:cNvSpPr txBox="1">
            <a:spLocks noChangeArrowheads="1"/>
          </p:cNvSpPr>
          <p:nvPr/>
        </p:nvSpPr>
        <p:spPr bwMode="auto">
          <a:xfrm>
            <a:off x="5091113" y="6021388"/>
            <a:ext cx="574675" cy="525462"/>
          </a:xfrm>
          <a:prstGeom prst="rect">
            <a:avLst/>
          </a:prstGeom>
          <a:noFill/>
          <a:ln w="9525">
            <a:noFill/>
            <a:round/>
            <a:headEnd/>
            <a:tailEnd/>
          </a:ln>
        </p:spPr>
        <p:txBody>
          <a:bodyPr lIns="89982" tIns="46790" rIns="89982" bIns="46790">
            <a:spAutoFit/>
          </a:bodyPr>
          <a:lstStyle/>
          <a:p>
            <a:pPr>
              <a:spcBef>
                <a:spcPts val="17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800" b="1">
                <a:solidFill>
                  <a:srgbClr val="000000"/>
                </a:solidFill>
              </a:rPr>
              <a:t>B</a:t>
            </a:r>
          </a:p>
        </p:txBody>
      </p:sp>
      <p:sp>
        <p:nvSpPr>
          <p:cNvPr id="10263" name="Text Box 25"/>
          <p:cNvSpPr txBox="1">
            <a:spLocks noChangeArrowheads="1"/>
          </p:cNvSpPr>
          <p:nvPr/>
        </p:nvSpPr>
        <p:spPr bwMode="auto">
          <a:xfrm>
            <a:off x="8329613" y="6021388"/>
            <a:ext cx="576262" cy="525462"/>
          </a:xfrm>
          <a:prstGeom prst="rect">
            <a:avLst/>
          </a:prstGeom>
          <a:noFill/>
          <a:ln w="9525">
            <a:noFill/>
            <a:round/>
            <a:headEnd/>
            <a:tailEnd/>
          </a:ln>
        </p:spPr>
        <p:txBody>
          <a:bodyPr lIns="89982" tIns="46790" rIns="89982" bIns="46790">
            <a:spAutoFit/>
          </a:bodyPr>
          <a:lstStyle/>
          <a:p>
            <a:pPr>
              <a:spcBef>
                <a:spcPts val="17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800" b="1">
                <a:solidFill>
                  <a:srgbClr val="000000"/>
                </a:solidFill>
              </a:rPr>
              <a:t>C</a:t>
            </a:r>
          </a:p>
        </p:txBody>
      </p:sp>
      <p:sp>
        <p:nvSpPr>
          <p:cNvPr id="10264" name="Text Box 26"/>
          <p:cNvSpPr txBox="1">
            <a:spLocks noChangeArrowheads="1"/>
          </p:cNvSpPr>
          <p:nvPr/>
        </p:nvSpPr>
        <p:spPr bwMode="auto">
          <a:xfrm>
            <a:off x="5435600" y="3068638"/>
            <a:ext cx="431800" cy="2736850"/>
          </a:xfrm>
          <a:prstGeom prst="rect">
            <a:avLst/>
          </a:prstGeom>
          <a:noFill/>
          <a:ln w="9525">
            <a:noFill/>
            <a:round/>
            <a:headEnd/>
            <a:tailEnd/>
          </a:ln>
        </p:spPr>
        <p:txBody>
          <a:bodyPr lIns="89982" tIns="46790" rIns="89982" bIns="46790">
            <a:spAutoFit/>
          </a:bodyPr>
          <a:lstStyle/>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1</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2</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3</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4</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r>
              <a:rPr lang="en-GB" sz="2000">
                <a:solidFill>
                  <a:srgbClr val="000000"/>
                </a:solidFill>
              </a:rPr>
              <a:t>5</a:t>
            </a:r>
          </a:p>
          <a:p>
            <a:pPr>
              <a:spcBef>
                <a:spcPts val="1250"/>
              </a:spcBef>
              <a:tabLst>
                <a:tab pos="0" algn="l"/>
                <a:tab pos="912813" algn="l"/>
                <a:tab pos="1827213" algn="l"/>
                <a:tab pos="2741613" algn="l"/>
                <a:tab pos="3656013" algn="l"/>
                <a:tab pos="4570413" algn="l"/>
                <a:tab pos="5483225" algn="l"/>
                <a:tab pos="6397625" algn="l"/>
                <a:tab pos="7312025" algn="l"/>
                <a:tab pos="8226425" algn="l"/>
                <a:tab pos="9140825" algn="l"/>
                <a:tab pos="10055225" algn="l"/>
              </a:tabLst>
            </a:pPr>
            <a:endParaRPr lang="en-GB" sz="2000">
              <a:solidFill>
                <a:srgbClr val="000000"/>
              </a:solidFill>
            </a:endParaRPr>
          </a:p>
        </p:txBody>
      </p:sp>
      <p:sp>
        <p:nvSpPr>
          <p:cNvPr id="10265" name="Rectangle 27"/>
          <p:cNvSpPr>
            <a:spLocks noChangeArrowheads="1"/>
          </p:cNvSpPr>
          <p:nvPr/>
        </p:nvSpPr>
        <p:spPr bwMode="auto">
          <a:xfrm>
            <a:off x="395288" y="3284538"/>
            <a:ext cx="144462" cy="72072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66" name="Rectangle 28"/>
          <p:cNvSpPr>
            <a:spLocks noChangeArrowheads="1"/>
          </p:cNvSpPr>
          <p:nvPr/>
        </p:nvSpPr>
        <p:spPr bwMode="auto">
          <a:xfrm>
            <a:off x="971550" y="2924175"/>
            <a:ext cx="144463" cy="914400"/>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67" name="Rectangle 29"/>
          <p:cNvSpPr>
            <a:spLocks noChangeArrowheads="1"/>
          </p:cNvSpPr>
          <p:nvPr/>
        </p:nvSpPr>
        <p:spPr bwMode="auto">
          <a:xfrm>
            <a:off x="1116013" y="5084763"/>
            <a:ext cx="142875" cy="576262"/>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68" name="Rectangle 30"/>
          <p:cNvSpPr>
            <a:spLocks noChangeArrowheads="1"/>
          </p:cNvSpPr>
          <p:nvPr/>
        </p:nvSpPr>
        <p:spPr bwMode="auto">
          <a:xfrm>
            <a:off x="2124075" y="3500438"/>
            <a:ext cx="144463" cy="93662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69" name="Rectangle 31"/>
          <p:cNvSpPr>
            <a:spLocks noChangeArrowheads="1"/>
          </p:cNvSpPr>
          <p:nvPr/>
        </p:nvSpPr>
        <p:spPr bwMode="auto">
          <a:xfrm>
            <a:off x="1476375" y="4221163"/>
            <a:ext cx="142875" cy="935037"/>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70" name="Rectangle 32"/>
          <p:cNvSpPr>
            <a:spLocks noChangeArrowheads="1"/>
          </p:cNvSpPr>
          <p:nvPr/>
        </p:nvSpPr>
        <p:spPr bwMode="auto">
          <a:xfrm>
            <a:off x="4284663" y="3141663"/>
            <a:ext cx="1150937" cy="287337"/>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a:solidFill>
                  <a:schemeClr val="tx1"/>
                </a:solidFill>
              </a:rPr>
              <a:t>PAS</a:t>
            </a:r>
          </a:p>
        </p:txBody>
      </p:sp>
      <p:sp>
        <p:nvSpPr>
          <p:cNvPr id="10271" name="Rectangle 33"/>
          <p:cNvSpPr>
            <a:spLocks noChangeArrowheads="1"/>
          </p:cNvSpPr>
          <p:nvPr/>
        </p:nvSpPr>
        <p:spPr bwMode="auto">
          <a:xfrm>
            <a:off x="4284663" y="3573463"/>
            <a:ext cx="1150937" cy="287337"/>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a:solidFill>
                  <a:schemeClr val="tx1"/>
                </a:solidFill>
              </a:rPr>
              <a:t>Scheduling</a:t>
            </a:r>
          </a:p>
        </p:txBody>
      </p:sp>
      <p:sp>
        <p:nvSpPr>
          <p:cNvPr id="10272" name="Rectangle 34"/>
          <p:cNvSpPr>
            <a:spLocks noChangeArrowheads="1"/>
          </p:cNvSpPr>
          <p:nvPr/>
        </p:nvSpPr>
        <p:spPr bwMode="auto">
          <a:xfrm>
            <a:off x="4284663" y="4076700"/>
            <a:ext cx="1150937" cy="287338"/>
          </a:xfrm>
          <a:prstGeom prst="rect">
            <a:avLst/>
          </a:prstGeom>
          <a:solidFill>
            <a:srgbClr val="BBE0E3"/>
          </a:solidFill>
          <a:ln w="9360">
            <a:solidFill>
              <a:srgbClr val="000000"/>
            </a:solidFill>
            <a:miter lim="800000"/>
            <a:headEnd/>
            <a:tailEnd/>
          </a:ln>
        </p:spPr>
        <p:txBody>
          <a:bodyPr wrap="none" lIns="91420" tIns="45711" rIns="91420" bIns="45711" anchor="ctr"/>
          <a:lstStyle/>
          <a:p>
            <a:pPr>
              <a:buClrTx/>
              <a:buSzTx/>
              <a:buFontTx/>
              <a:buNone/>
            </a:pPr>
            <a:r>
              <a:rPr lang="en-US" sz="1200">
                <a:solidFill>
                  <a:schemeClr val="tx1"/>
                </a:solidFill>
              </a:rPr>
              <a:t>Orders Results</a:t>
            </a:r>
            <a:endParaRPr lang="en-US" sz="1200"/>
          </a:p>
        </p:txBody>
      </p:sp>
      <p:sp>
        <p:nvSpPr>
          <p:cNvPr id="10273" name="Rectangle 35"/>
          <p:cNvSpPr>
            <a:spLocks noChangeArrowheads="1"/>
          </p:cNvSpPr>
          <p:nvPr/>
        </p:nvSpPr>
        <p:spPr bwMode="auto">
          <a:xfrm>
            <a:off x="4284663" y="4508500"/>
            <a:ext cx="1150937" cy="287338"/>
          </a:xfrm>
          <a:prstGeom prst="rect">
            <a:avLst/>
          </a:prstGeom>
          <a:solidFill>
            <a:srgbClr val="BBE0E3"/>
          </a:solidFill>
          <a:ln w="9360">
            <a:solidFill>
              <a:srgbClr val="000000"/>
            </a:solidFill>
            <a:miter lim="800000"/>
            <a:headEnd/>
            <a:tailEnd/>
          </a:ln>
        </p:spPr>
        <p:txBody>
          <a:bodyPr wrap="none" lIns="91420" tIns="45711" rIns="91420" bIns="45711" anchor="ctr"/>
          <a:lstStyle/>
          <a:p>
            <a:r>
              <a:rPr lang="en-US" sz="1500">
                <a:solidFill>
                  <a:schemeClr val="tx1"/>
                </a:solidFill>
              </a:rPr>
              <a:t>ePrescribing</a:t>
            </a:r>
          </a:p>
        </p:txBody>
      </p:sp>
      <p:sp>
        <p:nvSpPr>
          <p:cNvPr id="10274" name="Rectangle 36"/>
          <p:cNvSpPr>
            <a:spLocks noChangeArrowheads="1"/>
          </p:cNvSpPr>
          <p:nvPr/>
        </p:nvSpPr>
        <p:spPr bwMode="auto">
          <a:xfrm>
            <a:off x="4284663" y="5013325"/>
            <a:ext cx="1150937" cy="287338"/>
          </a:xfrm>
          <a:prstGeom prst="rect">
            <a:avLst/>
          </a:prstGeom>
          <a:solidFill>
            <a:srgbClr val="BBE0E3"/>
          </a:solidFill>
          <a:ln w="9360">
            <a:solidFill>
              <a:srgbClr val="000000"/>
            </a:solidFill>
            <a:miter lim="800000"/>
            <a:headEnd/>
            <a:tailEnd/>
          </a:ln>
        </p:spPr>
        <p:txBody>
          <a:bodyPr wrap="none" lIns="91420" tIns="45711" rIns="91420" bIns="45711" anchor="ctr"/>
          <a:lstStyle/>
          <a:p>
            <a:pPr>
              <a:buClrTx/>
              <a:buSzTx/>
              <a:buFontTx/>
              <a:buNone/>
            </a:pPr>
            <a:r>
              <a:rPr lang="en-US" sz="1500">
                <a:solidFill>
                  <a:schemeClr val="tx1"/>
                </a:solidFill>
              </a:rPr>
              <a:t>Clinical Docs</a:t>
            </a:r>
            <a:endParaRPr lang="en-US" sz="1500"/>
          </a:p>
        </p:txBody>
      </p:sp>
      <p:sp>
        <p:nvSpPr>
          <p:cNvPr id="10275" name="Rectangle 37"/>
          <p:cNvSpPr>
            <a:spLocks noChangeArrowheads="1"/>
          </p:cNvSpPr>
          <p:nvPr/>
        </p:nvSpPr>
        <p:spPr bwMode="auto">
          <a:xfrm>
            <a:off x="1547813" y="3068638"/>
            <a:ext cx="142875" cy="28892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cxnSp>
        <p:nvCxnSpPr>
          <p:cNvPr id="10276" name="AutoShape 38"/>
          <p:cNvCxnSpPr>
            <a:cxnSpLocks noChangeShapeType="1"/>
            <a:stCxn id="10252" idx="2"/>
            <a:endCxn id="10267" idx="1"/>
          </p:cNvCxnSpPr>
          <p:nvPr/>
        </p:nvCxnSpPr>
        <p:spPr bwMode="auto">
          <a:xfrm rot="16200000" flipH="1">
            <a:off x="593725" y="4851400"/>
            <a:ext cx="649288" cy="395288"/>
          </a:xfrm>
          <a:prstGeom prst="bentConnector2">
            <a:avLst/>
          </a:prstGeom>
          <a:noFill/>
          <a:ln w="9360">
            <a:solidFill>
              <a:srgbClr val="000000"/>
            </a:solidFill>
            <a:miter lim="800000"/>
            <a:headEnd type="triangle" w="med" len="med"/>
            <a:tailEnd type="triangle" w="med" len="med"/>
          </a:ln>
        </p:spPr>
      </p:cxnSp>
      <p:cxnSp>
        <p:nvCxnSpPr>
          <p:cNvPr id="10277" name="AutoShape 39"/>
          <p:cNvCxnSpPr>
            <a:cxnSpLocks noChangeShapeType="1"/>
            <a:stCxn id="10266" idx="2"/>
            <a:endCxn id="10275" idx="2"/>
          </p:cNvCxnSpPr>
          <p:nvPr/>
        </p:nvCxnSpPr>
        <p:spPr bwMode="auto">
          <a:xfrm rot="5400000" flipH="1" flipV="1">
            <a:off x="1091407" y="3310731"/>
            <a:ext cx="481012" cy="574675"/>
          </a:xfrm>
          <a:prstGeom prst="bentConnector3">
            <a:avLst>
              <a:gd name="adj1" fmla="val -42815"/>
            </a:avLst>
          </a:prstGeom>
          <a:noFill/>
          <a:ln w="9360">
            <a:solidFill>
              <a:srgbClr val="000000"/>
            </a:solidFill>
            <a:miter lim="800000"/>
            <a:headEnd/>
            <a:tailEnd/>
          </a:ln>
        </p:spPr>
      </p:cxnSp>
      <p:cxnSp>
        <p:nvCxnSpPr>
          <p:cNvPr id="10278" name="AutoShape 40"/>
          <p:cNvCxnSpPr>
            <a:cxnSpLocks noChangeShapeType="1"/>
            <a:stCxn id="10265" idx="3"/>
            <a:endCxn id="10269" idx="1"/>
          </p:cNvCxnSpPr>
          <p:nvPr/>
        </p:nvCxnSpPr>
        <p:spPr bwMode="auto">
          <a:xfrm>
            <a:off x="539750" y="3644900"/>
            <a:ext cx="936625" cy="1044575"/>
          </a:xfrm>
          <a:prstGeom prst="straightConnector1">
            <a:avLst/>
          </a:prstGeom>
          <a:noFill/>
          <a:ln w="9360">
            <a:solidFill>
              <a:srgbClr val="000000"/>
            </a:solidFill>
            <a:miter lim="800000"/>
            <a:headEnd/>
            <a:tailEnd/>
          </a:ln>
        </p:spPr>
      </p:cxnSp>
      <p:sp>
        <p:nvSpPr>
          <p:cNvPr id="10279" name="Rectangle 41"/>
          <p:cNvSpPr>
            <a:spLocks noChangeArrowheads="1"/>
          </p:cNvSpPr>
          <p:nvPr/>
        </p:nvSpPr>
        <p:spPr bwMode="auto">
          <a:xfrm>
            <a:off x="1042988" y="4797425"/>
            <a:ext cx="1081087" cy="144463"/>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80" name="Rectangle 42"/>
          <p:cNvSpPr>
            <a:spLocks noChangeArrowheads="1"/>
          </p:cNvSpPr>
          <p:nvPr/>
        </p:nvSpPr>
        <p:spPr bwMode="auto">
          <a:xfrm>
            <a:off x="1258888" y="3573463"/>
            <a:ext cx="1512887" cy="142875"/>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81" name="Rectangle 43"/>
          <p:cNvSpPr>
            <a:spLocks noChangeArrowheads="1"/>
          </p:cNvSpPr>
          <p:nvPr/>
        </p:nvSpPr>
        <p:spPr bwMode="auto">
          <a:xfrm>
            <a:off x="3563938" y="2781300"/>
            <a:ext cx="215900" cy="1008063"/>
          </a:xfrm>
          <a:prstGeom prst="rect">
            <a:avLst/>
          </a:prstGeom>
          <a:solidFill>
            <a:srgbClr val="BBE0E3"/>
          </a:solidFill>
          <a:ln w="9360">
            <a:solidFill>
              <a:srgbClr val="000000"/>
            </a:solidFill>
            <a:miter lim="800000"/>
            <a:headEnd/>
            <a:tailEnd/>
          </a:ln>
        </p:spPr>
        <p:txBody>
          <a:bodyPr wrap="none" lIns="91420" tIns="45711" rIns="91420" bIns="45711" anchor="ctr"/>
          <a:lstStyle/>
          <a:p>
            <a:endParaRPr lang="en-US"/>
          </a:p>
        </p:txBody>
      </p:sp>
      <p:sp>
        <p:nvSpPr>
          <p:cNvPr id="10282" name="TextBox 46"/>
          <p:cNvSpPr txBox="1">
            <a:spLocks noChangeArrowheads="1"/>
          </p:cNvSpPr>
          <p:nvPr/>
        </p:nvSpPr>
        <p:spPr bwMode="auto">
          <a:xfrm>
            <a:off x="3286125" y="6000750"/>
            <a:ext cx="1285875" cy="461963"/>
          </a:xfrm>
          <a:prstGeom prst="rect">
            <a:avLst/>
          </a:prstGeom>
          <a:solidFill>
            <a:srgbClr val="CCECFF"/>
          </a:solidFill>
          <a:ln w="9525">
            <a:noFill/>
            <a:miter lim="800000"/>
            <a:headEnd/>
            <a:tailEnd/>
          </a:ln>
        </p:spPr>
        <p:txBody>
          <a:bodyPr lIns="91420" tIns="45711" rIns="91420" bIns="45711">
            <a:spAutoFit/>
          </a:bodyPr>
          <a:lstStyle/>
          <a:p>
            <a:pPr defTabSz="912813">
              <a:buClrTx/>
              <a:buSzTx/>
            </a:pPr>
            <a:r>
              <a:rPr lang="en-GB" sz="1200">
                <a:solidFill>
                  <a:schemeClr val="tx1"/>
                </a:solidFill>
              </a:rPr>
              <a:t>Primary Care</a:t>
            </a:r>
            <a:br>
              <a:rPr lang="en-GB" sz="1200">
                <a:solidFill>
                  <a:schemeClr val="tx1"/>
                </a:solidFill>
              </a:rPr>
            </a:br>
            <a:endParaRPr lang="en-GB" sz="1200">
              <a:solidFill>
                <a:schemeClr val="tx1"/>
              </a:solidFill>
            </a:endParaRPr>
          </a:p>
        </p:txBody>
      </p:sp>
      <p:sp>
        <p:nvSpPr>
          <p:cNvPr id="10283" name="Line 46"/>
          <p:cNvSpPr>
            <a:spLocks noChangeShapeType="1"/>
          </p:cNvSpPr>
          <p:nvPr/>
        </p:nvSpPr>
        <p:spPr bwMode="auto">
          <a:xfrm flipV="1">
            <a:off x="3429000" y="5715000"/>
            <a:ext cx="142875" cy="285750"/>
          </a:xfrm>
          <a:prstGeom prst="line">
            <a:avLst/>
          </a:prstGeom>
          <a:noFill/>
          <a:ln w="9525">
            <a:solidFill>
              <a:schemeClr val="tx1"/>
            </a:solidFill>
            <a:round/>
            <a:headEnd/>
            <a:tailEnd type="triangle" w="med" len="med"/>
          </a:ln>
        </p:spPr>
        <p:txBody>
          <a:bodyPr lIns="91430" tIns="45715" rIns="91430" bIns="45715"/>
          <a:lstStyle/>
          <a:p>
            <a:endParaRPr lang="en-GB"/>
          </a:p>
        </p:txBody>
      </p:sp>
      <p:sp>
        <p:nvSpPr>
          <p:cNvPr id="10284" name="Title 46"/>
          <p:cNvSpPr>
            <a:spLocks noGrp="1"/>
          </p:cNvSpPr>
          <p:nvPr>
            <p:ph type="title"/>
          </p:nvPr>
        </p:nvSpPr>
        <p:spPr/>
        <p:txBody>
          <a:bodyPr/>
          <a:lstStyle/>
          <a:p>
            <a:pPr algn="l" eaLnBrk="1"/>
            <a:r>
              <a:rPr lang="en-GB" sz="4000" dirty="0" smtClean="0"/>
              <a:t>			Informatics Strategy</a:t>
            </a:r>
          </a:p>
        </p:txBody>
      </p:sp>
      <p:pic>
        <p:nvPicPr>
          <p:cNvPr id="10285" name="Picture 7" descr="http://www.medicaleducationleeds.com/styles/logos/ltht_logo.jpg"/>
          <p:cNvPicPr>
            <a:picLocks noChangeAspect="1" noChangeArrowheads="1"/>
          </p:cNvPicPr>
          <p:nvPr/>
        </p:nvPicPr>
        <p:blipFill>
          <a:blip r:embed="rId3" cstate="print"/>
          <a:srcRect/>
          <a:stretch>
            <a:fillRect/>
          </a:stretch>
        </p:blipFill>
        <p:spPr bwMode="auto">
          <a:xfrm>
            <a:off x="323850" y="333375"/>
            <a:ext cx="2846388" cy="1016000"/>
          </a:xfrm>
          <a:prstGeom prst="rect">
            <a:avLst/>
          </a:prstGeom>
          <a:noFill/>
          <a:ln w="9525">
            <a:solidFill>
              <a:schemeClr val="tx1"/>
            </a:solid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andy%20patients%20tablet4"/>
          <p:cNvPicPr>
            <a:picLocks noChangeAspect="1" noChangeArrowheads="1"/>
          </p:cNvPicPr>
          <p:nvPr/>
        </p:nvPicPr>
        <p:blipFill>
          <a:blip r:embed="rId3" cstate="print"/>
          <a:srcRect/>
          <a:stretch>
            <a:fillRect/>
          </a:stretch>
        </p:blipFill>
        <p:spPr bwMode="auto">
          <a:xfrm>
            <a:off x="6084888" y="3357563"/>
            <a:ext cx="862012" cy="1008062"/>
          </a:xfrm>
          <a:prstGeom prst="rect">
            <a:avLst/>
          </a:prstGeom>
          <a:noFill/>
        </p:spPr>
      </p:pic>
      <p:pic>
        <p:nvPicPr>
          <p:cNvPr id="18435" name="Picture 3" descr="spiral"/>
          <p:cNvPicPr>
            <a:picLocks noChangeAspect="1" noChangeArrowheads="1"/>
          </p:cNvPicPr>
          <p:nvPr/>
        </p:nvPicPr>
        <p:blipFill>
          <a:blip r:embed="rId4" cstate="print"/>
          <a:srcRect/>
          <a:stretch>
            <a:fillRect/>
          </a:stretch>
        </p:blipFill>
        <p:spPr bwMode="auto">
          <a:xfrm>
            <a:off x="3779838" y="4005263"/>
            <a:ext cx="1447800" cy="1447800"/>
          </a:xfrm>
          <a:prstGeom prst="rect">
            <a:avLst/>
          </a:prstGeom>
          <a:noFill/>
        </p:spPr>
      </p:pic>
      <p:sp>
        <p:nvSpPr>
          <p:cNvPr id="18436" name="Oval 4"/>
          <p:cNvSpPr>
            <a:spLocks noChangeArrowheads="1"/>
          </p:cNvSpPr>
          <p:nvPr/>
        </p:nvSpPr>
        <p:spPr bwMode="auto">
          <a:xfrm>
            <a:off x="1908175" y="1125538"/>
            <a:ext cx="5105400" cy="4679950"/>
          </a:xfrm>
          <a:prstGeom prst="ellipse">
            <a:avLst/>
          </a:prstGeom>
          <a:noFill/>
          <a:ln w="19050">
            <a:solidFill>
              <a:schemeClr val="tx1"/>
            </a:solidFill>
            <a:round/>
            <a:headEnd/>
            <a:tailEnd/>
          </a:ln>
          <a:effectLst/>
        </p:spPr>
        <p:txBody>
          <a:bodyPr wrap="none" anchor="ctr"/>
          <a:lstStyle/>
          <a:p>
            <a:endParaRPr lang="en-GB"/>
          </a:p>
        </p:txBody>
      </p:sp>
      <p:sp>
        <p:nvSpPr>
          <p:cNvPr id="18437" name="Oval 5"/>
          <p:cNvSpPr>
            <a:spLocks noChangeArrowheads="1"/>
          </p:cNvSpPr>
          <p:nvPr/>
        </p:nvSpPr>
        <p:spPr bwMode="auto">
          <a:xfrm>
            <a:off x="250825" y="1341438"/>
            <a:ext cx="2654300" cy="4025900"/>
          </a:xfrm>
          <a:prstGeom prst="ellipse">
            <a:avLst/>
          </a:prstGeom>
          <a:noFill/>
          <a:ln w="9525">
            <a:solidFill>
              <a:schemeClr val="tx1"/>
            </a:solidFill>
            <a:round/>
            <a:headEnd/>
            <a:tailEnd/>
          </a:ln>
          <a:effectLst/>
        </p:spPr>
        <p:txBody>
          <a:bodyPr wrap="none" anchor="ctr"/>
          <a:lstStyle/>
          <a:p>
            <a:endParaRPr lang="en-GB"/>
          </a:p>
        </p:txBody>
      </p:sp>
      <p:sp>
        <p:nvSpPr>
          <p:cNvPr id="18438" name="Oval 6"/>
          <p:cNvSpPr>
            <a:spLocks noChangeArrowheads="1"/>
          </p:cNvSpPr>
          <p:nvPr/>
        </p:nvSpPr>
        <p:spPr bwMode="auto">
          <a:xfrm>
            <a:off x="6011863" y="1196975"/>
            <a:ext cx="2881312" cy="4421188"/>
          </a:xfrm>
          <a:prstGeom prst="ellipse">
            <a:avLst/>
          </a:prstGeom>
          <a:noFill/>
          <a:ln w="9525">
            <a:solidFill>
              <a:schemeClr val="tx1"/>
            </a:solidFill>
            <a:round/>
            <a:headEnd/>
            <a:tailEnd/>
          </a:ln>
          <a:effectLst/>
        </p:spPr>
        <p:txBody>
          <a:bodyPr wrap="none" anchor="ctr"/>
          <a:lstStyle/>
          <a:p>
            <a:endParaRPr lang="en-GB"/>
          </a:p>
        </p:txBody>
      </p:sp>
      <p:sp>
        <p:nvSpPr>
          <p:cNvPr id="18439" name="Text Box 7"/>
          <p:cNvSpPr txBox="1">
            <a:spLocks noChangeArrowheads="1"/>
          </p:cNvSpPr>
          <p:nvPr/>
        </p:nvSpPr>
        <p:spPr bwMode="auto">
          <a:xfrm>
            <a:off x="250825" y="5949950"/>
            <a:ext cx="8642350" cy="822325"/>
          </a:xfrm>
          <a:prstGeom prst="rect">
            <a:avLst/>
          </a:prstGeom>
          <a:noFill/>
          <a:ln w="9525">
            <a:noFill/>
            <a:miter lim="800000"/>
            <a:headEnd/>
            <a:tailEnd/>
          </a:ln>
          <a:effectLst/>
        </p:spPr>
        <p:txBody>
          <a:bodyPr>
            <a:spAutoFit/>
          </a:bodyPr>
          <a:lstStyle/>
          <a:p>
            <a:pPr eaLnBrk="0" hangingPunct="0"/>
            <a:r>
              <a:rPr lang="en-GB" sz="2400" b="1">
                <a:latin typeface="Arial Unicode MS" pitchFamily="34" charset="-128"/>
              </a:rPr>
              <a:t>Generic</a:t>
            </a:r>
            <a:r>
              <a:rPr lang="en-GB" sz="2400">
                <a:latin typeface="Arial Unicode MS" pitchFamily="34" charset="-128"/>
              </a:rPr>
              <a:t>                 Generic Process                  IT Bricks 							</a:t>
            </a:r>
          </a:p>
        </p:txBody>
      </p:sp>
      <p:sp>
        <p:nvSpPr>
          <p:cNvPr id="18440" name="Text Box 8"/>
          <p:cNvSpPr txBox="1">
            <a:spLocks noChangeArrowheads="1"/>
          </p:cNvSpPr>
          <p:nvPr/>
        </p:nvSpPr>
        <p:spPr bwMode="auto">
          <a:xfrm>
            <a:off x="250825" y="620713"/>
            <a:ext cx="8642350" cy="457200"/>
          </a:xfrm>
          <a:prstGeom prst="rect">
            <a:avLst/>
          </a:prstGeom>
          <a:noFill/>
          <a:ln w="9525">
            <a:noFill/>
            <a:miter lim="800000"/>
            <a:headEnd/>
            <a:tailEnd/>
          </a:ln>
          <a:effectLst/>
        </p:spPr>
        <p:txBody>
          <a:bodyPr>
            <a:spAutoFit/>
          </a:bodyPr>
          <a:lstStyle/>
          <a:p>
            <a:pPr eaLnBrk="0" hangingPunct="0">
              <a:spcBef>
                <a:spcPct val="50000"/>
              </a:spcBef>
            </a:pPr>
            <a:r>
              <a:rPr lang="en-GB" sz="2400">
                <a:latin typeface="Times New Roman" pitchFamily="18" charset="0"/>
              </a:rPr>
              <a:t> </a:t>
            </a:r>
            <a:r>
              <a:rPr lang="en-GB" sz="2400" b="1">
                <a:latin typeface="Arial Unicode MS" pitchFamily="34" charset="-128"/>
              </a:rPr>
              <a:t>Specific      </a:t>
            </a:r>
            <a:r>
              <a:rPr lang="en-GB" sz="2400">
                <a:latin typeface="Arial Unicode MS" pitchFamily="34" charset="-128"/>
              </a:rPr>
              <a:t>         Patient Journeys                   IT Library</a:t>
            </a:r>
          </a:p>
        </p:txBody>
      </p:sp>
      <p:sp>
        <p:nvSpPr>
          <p:cNvPr id="18441" name="Line 9"/>
          <p:cNvSpPr>
            <a:spLocks noChangeShapeType="1"/>
          </p:cNvSpPr>
          <p:nvPr/>
        </p:nvSpPr>
        <p:spPr bwMode="auto">
          <a:xfrm>
            <a:off x="250825" y="3284538"/>
            <a:ext cx="8569325" cy="0"/>
          </a:xfrm>
          <a:prstGeom prst="line">
            <a:avLst/>
          </a:prstGeom>
          <a:noFill/>
          <a:ln w="9525">
            <a:solidFill>
              <a:schemeClr val="tx1"/>
            </a:solidFill>
            <a:round/>
            <a:headEnd/>
            <a:tailEnd/>
          </a:ln>
          <a:effectLst/>
        </p:spPr>
        <p:txBody>
          <a:bodyPr wrap="none" anchor="ctr"/>
          <a:lstStyle/>
          <a:p>
            <a:endParaRPr lang="en-GB"/>
          </a:p>
        </p:txBody>
      </p:sp>
      <p:sp>
        <p:nvSpPr>
          <p:cNvPr id="18442" name="AutoShape 10"/>
          <p:cNvSpPr>
            <a:spLocks noChangeArrowheads="1"/>
          </p:cNvSpPr>
          <p:nvPr/>
        </p:nvSpPr>
        <p:spPr bwMode="auto">
          <a:xfrm rot="-1923993">
            <a:off x="5076825" y="3860800"/>
            <a:ext cx="280988" cy="1066800"/>
          </a:xfrm>
          <a:prstGeom prst="upDownArrow">
            <a:avLst>
              <a:gd name="adj1" fmla="val 50000"/>
              <a:gd name="adj2" fmla="val 75932"/>
            </a:avLst>
          </a:prstGeom>
          <a:solidFill>
            <a:schemeClr val="accent1"/>
          </a:solidFill>
          <a:ln w="9525">
            <a:solidFill>
              <a:schemeClr val="tx1"/>
            </a:solidFill>
            <a:miter lim="800000"/>
            <a:headEnd/>
            <a:tailEnd/>
          </a:ln>
          <a:effectLst/>
        </p:spPr>
        <p:txBody>
          <a:bodyPr wrap="none" anchor="ctr"/>
          <a:lstStyle/>
          <a:p>
            <a:endParaRPr lang="en-GB"/>
          </a:p>
        </p:txBody>
      </p:sp>
      <p:sp>
        <p:nvSpPr>
          <p:cNvPr id="18443" name="AutoShape 11"/>
          <p:cNvSpPr>
            <a:spLocks noChangeArrowheads="1"/>
          </p:cNvSpPr>
          <p:nvPr/>
        </p:nvSpPr>
        <p:spPr bwMode="auto">
          <a:xfrm rot="1867753">
            <a:off x="3779838" y="3860800"/>
            <a:ext cx="312737" cy="1066800"/>
          </a:xfrm>
          <a:prstGeom prst="upDownArrow">
            <a:avLst>
              <a:gd name="adj1" fmla="val 50000"/>
              <a:gd name="adj2" fmla="val 68223"/>
            </a:avLst>
          </a:prstGeom>
          <a:solidFill>
            <a:schemeClr val="accent1"/>
          </a:solidFill>
          <a:ln w="9525">
            <a:solidFill>
              <a:schemeClr val="tx1"/>
            </a:solidFill>
            <a:miter lim="800000"/>
            <a:headEnd/>
            <a:tailEnd/>
          </a:ln>
          <a:effectLst/>
        </p:spPr>
        <p:txBody>
          <a:bodyPr wrap="none" anchor="ctr"/>
          <a:lstStyle/>
          <a:p>
            <a:endParaRPr lang="en-GB"/>
          </a:p>
        </p:txBody>
      </p:sp>
      <p:sp>
        <p:nvSpPr>
          <p:cNvPr id="18444" name="AutoShape 12"/>
          <p:cNvSpPr>
            <a:spLocks noChangeArrowheads="1"/>
          </p:cNvSpPr>
          <p:nvPr/>
        </p:nvSpPr>
        <p:spPr bwMode="auto">
          <a:xfrm>
            <a:off x="3924300" y="5300663"/>
            <a:ext cx="1219200" cy="304800"/>
          </a:xfrm>
          <a:prstGeom prst="leftRightArrow">
            <a:avLst>
              <a:gd name="adj1" fmla="val 50000"/>
              <a:gd name="adj2" fmla="val 80000"/>
            </a:avLst>
          </a:prstGeom>
          <a:solidFill>
            <a:schemeClr val="accent1"/>
          </a:solidFill>
          <a:ln w="9525">
            <a:solidFill>
              <a:schemeClr val="tx1"/>
            </a:solidFill>
            <a:miter lim="800000"/>
            <a:headEnd/>
            <a:tailEnd/>
          </a:ln>
          <a:effectLst/>
        </p:spPr>
        <p:txBody>
          <a:bodyPr wrap="none" anchor="ctr"/>
          <a:lstStyle/>
          <a:p>
            <a:endParaRPr lang="en-GB"/>
          </a:p>
        </p:txBody>
      </p:sp>
      <p:pic>
        <p:nvPicPr>
          <p:cNvPr id="18445" name="Picture 13" descr="doctor_patient"/>
          <p:cNvPicPr>
            <a:picLocks noChangeAspect="1" noChangeArrowheads="1"/>
          </p:cNvPicPr>
          <p:nvPr/>
        </p:nvPicPr>
        <p:blipFill>
          <a:blip r:embed="rId5" cstate="print"/>
          <a:srcRect/>
          <a:stretch>
            <a:fillRect/>
          </a:stretch>
        </p:blipFill>
        <p:spPr bwMode="auto">
          <a:xfrm>
            <a:off x="1908175" y="2708275"/>
            <a:ext cx="1079500" cy="1079500"/>
          </a:xfrm>
          <a:prstGeom prst="rect">
            <a:avLst/>
          </a:prstGeom>
          <a:noFill/>
        </p:spPr>
      </p:pic>
      <p:pic>
        <p:nvPicPr>
          <p:cNvPr id="18446" name="Picture 14" descr="Legospecification"/>
          <p:cNvPicPr>
            <a:picLocks noChangeAspect="1" noChangeArrowheads="1"/>
          </p:cNvPicPr>
          <p:nvPr/>
        </p:nvPicPr>
        <p:blipFill>
          <a:blip r:embed="rId6" cstate="print"/>
          <a:srcRect/>
          <a:stretch>
            <a:fillRect/>
          </a:stretch>
        </p:blipFill>
        <p:spPr bwMode="auto">
          <a:xfrm>
            <a:off x="7308850" y="4221163"/>
            <a:ext cx="1038225" cy="755650"/>
          </a:xfrm>
          <a:prstGeom prst="rect">
            <a:avLst/>
          </a:prstGeom>
          <a:noFill/>
          <a:ln w="9525">
            <a:noFill/>
            <a:miter lim="800000"/>
            <a:headEnd/>
            <a:tailEnd/>
          </a:ln>
        </p:spPr>
      </p:pic>
      <p:pic>
        <p:nvPicPr>
          <p:cNvPr id="18447" name="Picture 15" descr="legos"/>
          <p:cNvPicPr>
            <a:picLocks noChangeAspect="1" noChangeArrowheads="1"/>
          </p:cNvPicPr>
          <p:nvPr/>
        </p:nvPicPr>
        <p:blipFill>
          <a:blip r:embed="rId7" cstate="print"/>
          <a:srcRect/>
          <a:stretch>
            <a:fillRect/>
          </a:stretch>
        </p:blipFill>
        <p:spPr bwMode="auto">
          <a:xfrm>
            <a:off x="7092280" y="1916832"/>
            <a:ext cx="1368425" cy="1071562"/>
          </a:xfrm>
          <a:prstGeom prst="rect">
            <a:avLst/>
          </a:prstGeom>
          <a:noFill/>
          <a:ln w="9525">
            <a:noFill/>
            <a:miter lim="800000"/>
            <a:headEnd/>
            <a:tailEnd/>
          </a:ln>
        </p:spPr>
      </p:pic>
      <p:pic>
        <p:nvPicPr>
          <p:cNvPr id="18449" name="Picture 17" descr="loopscare4"/>
          <p:cNvPicPr>
            <a:picLocks noChangeAspect="1" noChangeArrowheads="1"/>
          </p:cNvPicPr>
          <p:nvPr/>
        </p:nvPicPr>
        <p:blipFill>
          <a:blip r:embed="rId8" cstate="print"/>
          <a:srcRect/>
          <a:stretch>
            <a:fillRect/>
          </a:stretch>
        </p:blipFill>
        <p:spPr bwMode="auto">
          <a:xfrm>
            <a:off x="2987675" y="1341438"/>
            <a:ext cx="2952750" cy="1954212"/>
          </a:xfrm>
          <a:prstGeom prst="rect">
            <a:avLst/>
          </a:prstGeom>
          <a:noFill/>
        </p:spPr>
      </p:pic>
      <p:pic>
        <p:nvPicPr>
          <p:cNvPr id="18450" name="Picture 18" descr="_39448449_nhs_203"/>
          <p:cNvPicPr>
            <a:picLocks noChangeAspect="1" noChangeArrowheads="1"/>
          </p:cNvPicPr>
          <p:nvPr/>
        </p:nvPicPr>
        <p:blipFill>
          <a:blip r:embed="rId9" cstate="print"/>
          <a:srcRect/>
          <a:stretch>
            <a:fillRect/>
          </a:stretch>
        </p:blipFill>
        <p:spPr bwMode="auto">
          <a:xfrm>
            <a:off x="684213" y="1989138"/>
            <a:ext cx="1182687" cy="885825"/>
          </a:xfrm>
          <a:prstGeom prst="rect">
            <a:avLst/>
          </a:prstGeom>
          <a:noFill/>
        </p:spPr>
      </p:pic>
      <p:pic>
        <p:nvPicPr>
          <p:cNvPr id="18451" name="Picture 19" descr="healthcare"/>
          <p:cNvPicPr>
            <a:picLocks noChangeAspect="1" noChangeArrowheads="1"/>
          </p:cNvPicPr>
          <p:nvPr/>
        </p:nvPicPr>
        <p:blipFill>
          <a:blip r:embed="rId10" cstate="print"/>
          <a:srcRect/>
          <a:stretch>
            <a:fillRect/>
          </a:stretch>
        </p:blipFill>
        <p:spPr bwMode="auto">
          <a:xfrm>
            <a:off x="755650" y="3933825"/>
            <a:ext cx="914400" cy="885825"/>
          </a:xfrm>
          <a:prstGeom prst="rect">
            <a:avLst/>
          </a:prstGeom>
          <a:noFill/>
        </p:spPr>
      </p:pic>
      <p:pic>
        <p:nvPicPr>
          <p:cNvPr id="18452" name="Picture 20" descr="Handy%20patients%20tablet4"/>
          <p:cNvPicPr>
            <a:picLocks noChangeAspect="1" noChangeArrowheads="1"/>
          </p:cNvPicPr>
          <p:nvPr/>
        </p:nvPicPr>
        <p:blipFill>
          <a:blip r:embed="rId11" cstate="print"/>
          <a:srcRect/>
          <a:stretch>
            <a:fillRect/>
          </a:stretch>
        </p:blipFill>
        <p:spPr bwMode="auto">
          <a:xfrm>
            <a:off x="6300788" y="1916113"/>
            <a:ext cx="554037" cy="647700"/>
          </a:xfrm>
          <a:prstGeom prst="rect">
            <a:avLst/>
          </a:prstGeom>
          <a:noFill/>
        </p:spPr>
      </p:pic>
      <p:pic>
        <p:nvPicPr>
          <p:cNvPr id="18453" name="Picture 21" descr="Handy%20patients%20tablet4"/>
          <p:cNvPicPr>
            <a:picLocks noChangeAspect="1" noChangeArrowheads="1"/>
          </p:cNvPicPr>
          <p:nvPr/>
        </p:nvPicPr>
        <p:blipFill>
          <a:blip r:embed="rId11" cstate="print"/>
          <a:srcRect/>
          <a:stretch>
            <a:fillRect/>
          </a:stretch>
        </p:blipFill>
        <p:spPr bwMode="auto">
          <a:xfrm>
            <a:off x="6372225" y="2565400"/>
            <a:ext cx="554038" cy="647700"/>
          </a:xfrm>
          <a:prstGeom prst="rect">
            <a:avLst/>
          </a:prstGeom>
          <a:noFill/>
        </p:spPr>
      </p:pic>
      <p:pic>
        <p:nvPicPr>
          <p:cNvPr id="22" name="Picture 5" descr="http://www.openehr.org/openehr/286-OE/version/default/part/ImageData/data/logo-openehr_457x165.png"/>
          <p:cNvPicPr>
            <a:picLocks noChangeAspect="1" noChangeArrowheads="1"/>
          </p:cNvPicPr>
          <p:nvPr/>
        </p:nvPicPr>
        <p:blipFill>
          <a:blip r:embed="rId12" cstate="print"/>
          <a:srcRect/>
          <a:stretch>
            <a:fillRect/>
          </a:stretch>
        </p:blipFill>
        <p:spPr bwMode="auto">
          <a:xfrm>
            <a:off x="6948264" y="0"/>
            <a:ext cx="2195736" cy="76470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custDataLst>
              <p:tags r:id="rId2"/>
            </p:custDataLst>
          </p:nvPr>
        </p:nvPicPr>
        <p:blipFill>
          <a:blip r:embed="rId6" cstate="print"/>
          <a:srcRect/>
          <a:stretch>
            <a:fillRect/>
          </a:stretch>
        </p:blipFill>
        <p:spPr bwMode="auto">
          <a:xfrm>
            <a:off x="254000" y="357188"/>
            <a:ext cx="8707438" cy="6180137"/>
          </a:xfrm>
          <a:prstGeom prst="rect">
            <a:avLst/>
          </a:prstGeom>
          <a:noFill/>
          <a:ln w="9525">
            <a:noFill/>
            <a:miter lim="800000"/>
            <a:headEnd/>
            <a:tailEnd/>
          </a:ln>
        </p:spPr>
      </p:pic>
      <p:pic>
        <p:nvPicPr>
          <p:cNvPr id="12291" name="Picture 5"/>
          <p:cNvPicPr>
            <a:picLocks noChangeAspect="1" noChangeArrowheads="1"/>
          </p:cNvPicPr>
          <p:nvPr>
            <p:custDataLst>
              <p:tags r:id="rId3"/>
            </p:custDataLst>
          </p:nvPr>
        </p:nvPicPr>
        <p:blipFill>
          <a:blip r:embed="rId7" cstate="print"/>
          <a:srcRect t="20303" b="6645"/>
          <a:stretch>
            <a:fillRect/>
          </a:stretch>
        </p:blipFill>
        <p:spPr bwMode="auto">
          <a:xfrm>
            <a:off x="287338" y="1628775"/>
            <a:ext cx="8677275" cy="4684713"/>
          </a:xfrm>
          <a:prstGeom prst="rect">
            <a:avLst/>
          </a:prstGeom>
          <a:noFill/>
          <a:ln w="9525">
            <a:noFill/>
            <a:miter lim="800000"/>
            <a:headEnd/>
            <a:tailEnd/>
          </a:ln>
        </p:spPr>
      </p:pic>
      <p:sp>
        <p:nvSpPr>
          <p:cNvPr id="12292" name="Title 4"/>
          <p:cNvSpPr>
            <a:spLocks noGrp="1"/>
          </p:cNvSpPr>
          <p:nvPr>
            <p:ph type="title"/>
          </p:nvPr>
        </p:nvSpPr>
        <p:spPr/>
        <p:txBody>
          <a:bodyPr/>
          <a:lstStyle/>
          <a:p>
            <a:endParaRPr lang="en-US" smtClean="0"/>
          </a:p>
        </p:txBody>
      </p:sp>
      <p:sp>
        <p:nvSpPr>
          <p:cNvPr id="12293" name="TextBox 4"/>
          <p:cNvSpPr txBox="1">
            <a:spLocks noChangeArrowheads="1"/>
          </p:cNvSpPr>
          <p:nvPr/>
        </p:nvSpPr>
        <p:spPr bwMode="auto">
          <a:xfrm>
            <a:off x="827088" y="476250"/>
            <a:ext cx="7488237" cy="738188"/>
          </a:xfrm>
          <a:prstGeom prst="rect">
            <a:avLst/>
          </a:prstGeom>
          <a:solidFill>
            <a:srgbClr val="92D050"/>
          </a:solidFill>
          <a:ln w="9525">
            <a:noFill/>
            <a:miter lim="800000"/>
            <a:headEnd/>
            <a:tailEnd/>
          </a:ln>
        </p:spPr>
        <p:txBody>
          <a:bodyPr>
            <a:spAutoFit/>
          </a:bodyPr>
          <a:lstStyle/>
          <a:p>
            <a:r>
              <a:rPr lang="en-GB" sz="2400" b="1">
                <a:solidFill>
                  <a:schemeClr val="tx1"/>
                </a:solidFill>
                <a:latin typeface="Arial" pitchFamily="34" charset="0"/>
              </a:rPr>
              <a:t>Clinical Portal: Patient Oriented &amp; User Centred</a:t>
            </a:r>
          </a:p>
          <a:p>
            <a:endParaRPr lang="en-GB" b="1">
              <a:latin typeface="Arial" pitchFamily="34" charset="0"/>
            </a:endParaRPr>
          </a:p>
        </p:txBody>
      </p:sp>
      <p:pic>
        <p:nvPicPr>
          <p:cNvPr id="12294" name="Picture 3" descr="opensource_logo.gif"/>
          <p:cNvPicPr>
            <a:picLocks noChangeAspect="1" noChangeArrowheads="1"/>
          </p:cNvPicPr>
          <p:nvPr/>
        </p:nvPicPr>
        <p:blipFill>
          <a:blip r:embed="rId8" cstate="print"/>
          <a:srcRect/>
          <a:stretch>
            <a:fillRect/>
          </a:stretch>
        </p:blipFill>
        <p:spPr bwMode="auto">
          <a:xfrm>
            <a:off x="2268538" y="3860800"/>
            <a:ext cx="2224087" cy="2422525"/>
          </a:xfrm>
          <a:prstGeom prst="rect">
            <a:avLst/>
          </a:prstGeom>
          <a:noFill/>
          <a:ln w="9525">
            <a:noFill/>
            <a:miter lim="800000"/>
            <a:headEnd/>
            <a:tailEnd/>
          </a:ln>
        </p:spPr>
      </p:pic>
      <p:sp>
        <p:nvSpPr>
          <p:cNvPr id="8" name="Rectangle 7"/>
          <p:cNvSpPr/>
          <p:nvPr/>
        </p:nvSpPr>
        <p:spPr bwMode="auto">
          <a:xfrm>
            <a:off x="539750" y="1916113"/>
            <a:ext cx="792163" cy="217487"/>
          </a:xfrm>
          <a:prstGeom prst="rect">
            <a:avLst/>
          </a:prstGeom>
          <a:solidFill>
            <a:schemeClr val="accent5"/>
          </a:solidFill>
          <a:ln w="9525" cap="flat" cmpd="sng" algn="ctr">
            <a:noFill/>
            <a:prstDash val="solid"/>
            <a:round/>
            <a:headEnd type="none" w="med" len="med"/>
            <a:tailEnd type="none" w="med" len="med"/>
          </a:ln>
          <a:effectLst/>
        </p:spPr>
        <p:txBody>
          <a:bodyPr/>
          <a:lstStyle/>
          <a:p>
            <a:pPr>
              <a:buFont typeface="Calibri" pitchFamily="32" charset="0"/>
              <a:buNone/>
              <a:defRPr/>
            </a:pPr>
            <a:endParaRPr lang="en-GB">
              <a:latin typeface="Calibri" pitchFamily="32" charset="0"/>
              <a:ea typeface="MS Gothic" charset="-128"/>
            </a:endParaRPr>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3" cstate="print"/>
          <a:srcRect/>
          <a:stretch>
            <a:fillRect/>
          </a:stretch>
        </p:blipFill>
        <p:spPr bwMode="auto">
          <a:xfrm>
            <a:off x="6516688" y="2197100"/>
            <a:ext cx="2236787" cy="3370263"/>
          </a:xfrm>
          <a:prstGeom prst="rect">
            <a:avLst/>
          </a:prstGeom>
          <a:noFill/>
          <a:ln w="9525">
            <a:noFill/>
            <a:round/>
            <a:headEnd/>
            <a:tailEnd/>
          </a:ln>
        </p:spPr>
      </p:pic>
      <p:sp>
        <p:nvSpPr>
          <p:cNvPr id="33795" name="TextBox 8"/>
          <p:cNvSpPr txBox="1">
            <a:spLocks noChangeArrowheads="1"/>
          </p:cNvSpPr>
          <p:nvPr/>
        </p:nvSpPr>
        <p:spPr bwMode="auto">
          <a:xfrm>
            <a:off x="6616700" y="1744663"/>
            <a:ext cx="2527300" cy="4792662"/>
          </a:xfrm>
          <a:prstGeom prst="rect">
            <a:avLst/>
          </a:prstGeom>
          <a:noFill/>
          <a:ln w="9525">
            <a:noFill/>
            <a:miter lim="800000"/>
            <a:headEnd/>
            <a:tailEnd/>
          </a:ln>
        </p:spPr>
        <p:txBody>
          <a:bodyPr lIns="82945" tIns="41473" rIns="82945" bIns="41473">
            <a:spAutoFit/>
          </a:bodyPr>
          <a:lstStyle/>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a:p>
            <a:endParaRPr lang="en-GB">
              <a:solidFill>
                <a:schemeClr val="tx1"/>
              </a:solidFill>
            </a:endParaRPr>
          </a:p>
        </p:txBody>
      </p:sp>
      <p:pic>
        <p:nvPicPr>
          <p:cNvPr id="33796" name="Picture 1"/>
          <p:cNvPicPr>
            <a:picLocks noChangeAspect="1" noChangeArrowheads="1"/>
          </p:cNvPicPr>
          <p:nvPr/>
        </p:nvPicPr>
        <p:blipFill>
          <a:blip r:embed="rId4" cstate="print"/>
          <a:srcRect/>
          <a:stretch>
            <a:fillRect/>
          </a:stretch>
        </p:blipFill>
        <p:spPr bwMode="auto">
          <a:xfrm>
            <a:off x="488950" y="1385888"/>
            <a:ext cx="6192838" cy="5472112"/>
          </a:xfrm>
          <a:prstGeom prst="rect">
            <a:avLst/>
          </a:prstGeom>
          <a:noFill/>
          <a:ln w="9525">
            <a:noFill/>
            <a:round/>
            <a:headEnd/>
            <a:tailEnd/>
          </a:ln>
        </p:spPr>
      </p:pic>
      <p:sp>
        <p:nvSpPr>
          <p:cNvPr id="33797" name="Text Box 2"/>
          <p:cNvSpPr txBox="1">
            <a:spLocks noChangeArrowheads="1"/>
          </p:cNvSpPr>
          <p:nvPr/>
        </p:nvSpPr>
        <p:spPr bwMode="auto">
          <a:xfrm>
            <a:off x="720725" y="274638"/>
            <a:ext cx="7810500" cy="1144587"/>
          </a:xfrm>
          <a:prstGeom prst="rect">
            <a:avLst/>
          </a:prstGeom>
          <a:noFill/>
          <a:ln w="9525">
            <a:noFill/>
            <a:round/>
            <a:headEnd/>
            <a:tailEnd/>
          </a:ln>
        </p:spPr>
        <p:txBody>
          <a:bodyPr lIns="81631" tIns="42448" rIns="81631" bIns="42448" anchor="ctr"/>
          <a:lstStyle/>
          <a:p>
            <a:pPr>
              <a:buClrTx/>
              <a:tabLst>
                <a:tab pos="0" algn="l"/>
                <a:tab pos="414338" algn="l"/>
                <a:tab pos="827088" algn="l"/>
                <a:tab pos="1243013" algn="l"/>
                <a:tab pos="1657350" algn="l"/>
                <a:tab pos="2073275" algn="l"/>
                <a:tab pos="2486025" algn="l"/>
                <a:tab pos="2901950" algn="l"/>
                <a:tab pos="3316288" algn="l"/>
                <a:tab pos="3732213" algn="l"/>
                <a:tab pos="4144963" algn="l"/>
                <a:tab pos="4560888" algn="l"/>
                <a:tab pos="4975225" algn="l"/>
                <a:tab pos="5389563" algn="l"/>
                <a:tab pos="5803900" algn="l"/>
                <a:tab pos="6219825" algn="l"/>
                <a:tab pos="6634163" algn="l"/>
                <a:tab pos="7048500" algn="l"/>
                <a:tab pos="7462838" algn="l"/>
                <a:tab pos="7878763" algn="l"/>
                <a:tab pos="8293100" algn="l"/>
              </a:tabLst>
            </a:pPr>
            <a:r>
              <a:rPr lang="en-GB" sz="3600" dirty="0" smtClean="0">
                <a:solidFill>
                  <a:srgbClr val="000000"/>
                </a:solidFill>
              </a:rPr>
              <a:t>eHealth </a:t>
            </a:r>
            <a:r>
              <a:rPr lang="en-GB" sz="3600" dirty="0">
                <a:solidFill>
                  <a:srgbClr val="000000"/>
                </a:solidFill>
              </a:rPr>
              <a:t>ecosystem…. </a:t>
            </a:r>
            <a:endParaRPr lang="en-GB" sz="4000" dirty="0">
              <a:solidFill>
                <a:srgbClr val="000000"/>
              </a:solidFill>
            </a:endParaRPr>
          </a:p>
        </p:txBody>
      </p:sp>
      <p:sp>
        <p:nvSpPr>
          <p:cNvPr id="33798" name="Text Box 3"/>
          <p:cNvSpPr txBox="1">
            <a:spLocks noChangeArrowheads="1"/>
          </p:cNvSpPr>
          <p:nvPr/>
        </p:nvSpPr>
        <p:spPr bwMode="auto">
          <a:xfrm>
            <a:off x="1914525" y="1679575"/>
            <a:ext cx="5754688" cy="1198563"/>
          </a:xfrm>
          <a:prstGeom prst="rect">
            <a:avLst/>
          </a:prstGeom>
          <a:noFill/>
          <a:ln w="9525">
            <a:noFill/>
            <a:round/>
            <a:headEnd/>
            <a:tailEnd/>
          </a:ln>
        </p:spPr>
        <p:txBody>
          <a:bodyPr lIns="81631" tIns="42448" rIns="81631" bIns="42448">
            <a:spAutoFit/>
          </a:bodyPr>
          <a:lstStyle/>
          <a:p>
            <a:pPr>
              <a:spcBef>
                <a:spcPts val="1025"/>
              </a:spcBef>
              <a:buClrTx/>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International 	Standards</a:t>
            </a:r>
          </a:p>
          <a:p>
            <a:pPr>
              <a:spcBef>
                <a:spcPts val="1025"/>
              </a:spcBef>
              <a:buClrTx/>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endParaRPr lang="en-US">
              <a:solidFill>
                <a:srgbClr val="000000"/>
              </a:solidFill>
            </a:endParaRPr>
          </a:p>
          <a:p>
            <a:pPr>
              <a:spcBef>
                <a:spcPts val="1025"/>
              </a:spcBef>
              <a:buClrTx/>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t>
            </a:r>
          </a:p>
        </p:txBody>
      </p:sp>
      <p:sp>
        <p:nvSpPr>
          <p:cNvPr id="33799" name="Text Box 4"/>
          <p:cNvSpPr txBox="1">
            <a:spLocks noChangeArrowheads="1"/>
          </p:cNvSpPr>
          <p:nvPr/>
        </p:nvSpPr>
        <p:spPr bwMode="auto">
          <a:xfrm>
            <a:off x="295275" y="6151563"/>
            <a:ext cx="8553450" cy="363537"/>
          </a:xfrm>
          <a:prstGeom prst="rect">
            <a:avLst/>
          </a:prstGeom>
          <a:noFill/>
          <a:ln w="9525">
            <a:noFill/>
            <a:round/>
            <a:headEnd/>
            <a:tailEnd/>
          </a:ln>
        </p:spPr>
        <p:txBody>
          <a:bodyPr lIns="81631" tIns="42448" rIns="81631" bIns="42448">
            <a:spAutoFit/>
          </a:bodyPr>
          <a:lstStyle/>
          <a:p>
            <a:pPr>
              <a:spcBef>
                <a:spcPts val="1025"/>
              </a:spcBef>
              <a:buClrTx/>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Local							Frontline Innovators</a:t>
            </a:r>
          </a:p>
        </p:txBody>
      </p:sp>
      <p:sp>
        <p:nvSpPr>
          <p:cNvPr id="33800" name="Text Box 5"/>
          <p:cNvSpPr txBox="1">
            <a:spLocks noChangeArrowheads="1"/>
          </p:cNvSpPr>
          <p:nvPr/>
        </p:nvSpPr>
        <p:spPr bwMode="auto">
          <a:xfrm>
            <a:off x="1397000" y="3105150"/>
            <a:ext cx="6337300" cy="768350"/>
          </a:xfrm>
          <a:prstGeom prst="rect">
            <a:avLst/>
          </a:prstGeom>
          <a:noFill/>
          <a:ln w="9525">
            <a:noFill/>
            <a:round/>
            <a:headEnd/>
            <a:tailEnd/>
          </a:ln>
        </p:spPr>
        <p:txBody>
          <a:bodyPr lIns="81631" tIns="42448" rIns="81631" bIns="42448">
            <a:spAutoFit/>
          </a:bodyPr>
          <a:lstStyle/>
          <a:p>
            <a:pPr>
              <a:spcBef>
                <a:spcPts val="1025"/>
              </a:spcBef>
              <a:buClrTx/>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dirty="0">
                <a:solidFill>
                  <a:srgbClr val="000000"/>
                </a:solidFill>
              </a:rPr>
              <a:t>National			</a:t>
            </a:r>
            <a:r>
              <a:rPr lang="en-US" dirty="0" smtClean="0">
                <a:solidFill>
                  <a:srgbClr val="000000"/>
                </a:solidFill>
              </a:rPr>
              <a:t>eHealth  </a:t>
            </a:r>
            <a:r>
              <a:rPr lang="en-US" dirty="0">
                <a:solidFill>
                  <a:srgbClr val="000000"/>
                </a:solidFill>
              </a:rPr>
              <a:t>Bodies </a:t>
            </a:r>
          </a:p>
          <a:p>
            <a:pPr>
              <a:spcBef>
                <a:spcPts val="1025"/>
              </a:spcBef>
              <a:buClrTx/>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dirty="0">
                <a:solidFill>
                  <a:srgbClr val="000000"/>
                </a:solidFill>
              </a:rPr>
              <a:t>					&amp; Vendors</a:t>
            </a:r>
          </a:p>
        </p:txBody>
      </p:sp>
      <p:sp>
        <p:nvSpPr>
          <p:cNvPr id="33801" name="Text Box 6"/>
          <p:cNvSpPr txBox="1">
            <a:spLocks noChangeArrowheads="1"/>
          </p:cNvSpPr>
          <p:nvPr/>
        </p:nvSpPr>
        <p:spPr bwMode="auto">
          <a:xfrm>
            <a:off x="900113" y="4292600"/>
            <a:ext cx="7316787" cy="644525"/>
          </a:xfrm>
          <a:prstGeom prst="rect">
            <a:avLst/>
          </a:prstGeom>
          <a:noFill/>
          <a:ln w="9525">
            <a:noFill/>
            <a:round/>
            <a:headEnd/>
            <a:tailEnd/>
          </a:ln>
        </p:spPr>
        <p:txBody>
          <a:bodyPr lIns="81631" tIns="42448" rIns="81631" bIns="42448">
            <a:spAutoFit/>
          </a:bodyPr>
          <a:lstStyle/>
          <a:p>
            <a:pPr>
              <a:spcBef>
                <a:spcPts val="1025"/>
              </a:spcBef>
              <a:buClrTx/>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Regional										</a:t>
            </a:r>
          </a:p>
        </p:txBody>
      </p:sp>
      <p:pic>
        <p:nvPicPr>
          <p:cNvPr id="33802" name="Picture 7" descr="http://www.medicaleducationleeds.com/styles/logos/ltht_logo.jpg"/>
          <p:cNvPicPr>
            <a:picLocks noChangeAspect="1" noChangeArrowheads="1"/>
          </p:cNvPicPr>
          <p:nvPr/>
        </p:nvPicPr>
        <p:blipFill>
          <a:blip r:embed="rId5" cstate="print"/>
          <a:srcRect/>
          <a:stretch>
            <a:fillRect/>
          </a:stretch>
        </p:blipFill>
        <p:spPr bwMode="auto">
          <a:xfrm>
            <a:off x="7747000" y="5049838"/>
            <a:ext cx="1166813" cy="415925"/>
          </a:xfrm>
          <a:prstGeom prst="rect">
            <a:avLst/>
          </a:prstGeom>
          <a:noFill/>
          <a:ln w="9525">
            <a:solidFill>
              <a:schemeClr val="tx1"/>
            </a:solidFill>
            <a:miter lim="800000"/>
            <a:headEnd/>
            <a:tailEnd/>
          </a:ln>
        </p:spPr>
      </p:pic>
      <p:pic>
        <p:nvPicPr>
          <p:cNvPr id="33803" name="Picture 5" descr="http://www.openehr.org/openehr/286-OE/version/default/part/ImageData/data/logo-openehr_457x165.png"/>
          <p:cNvPicPr>
            <a:picLocks noChangeAspect="1" noChangeArrowheads="1"/>
          </p:cNvPicPr>
          <p:nvPr/>
        </p:nvPicPr>
        <p:blipFill>
          <a:blip r:embed="rId6" cstate="print"/>
          <a:srcRect/>
          <a:stretch>
            <a:fillRect/>
          </a:stretch>
        </p:blipFill>
        <p:spPr bwMode="auto">
          <a:xfrm>
            <a:off x="7616825" y="1808163"/>
            <a:ext cx="1268413" cy="423862"/>
          </a:xfrm>
          <a:prstGeom prst="rect">
            <a:avLst/>
          </a:prstGeom>
          <a:noFill/>
          <a:ln w="9525">
            <a:noFill/>
            <a:miter lim="800000"/>
            <a:headEnd/>
            <a:tailEnd/>
          </a:ln>
        </p:spPr>
      </p:pic>
      <p:pic>
        <p:nvPicPr>
          <p:cNvPr id="33804" name="Picture 2" descr="http://www.seeklogo.com/images/V/Veterans_Administration-logo-9EB4BB9C6C-seeklogo.com.gif"/>
          <p:cNvPicPr>
            <a:picLocks noChangeAspect="1" noChangeArrowheads="1"/>
          </p:cNvPicPr>
          <p:nvPr/>
        </p:nvPicPr>
        <p:blipFill>
          <a:blip r:embed="rId7" cstate="print"/>
          <a:srcRect/>
          <a:stretch>
            <a:fillRect/>
          </a:stretch>
        </p:blipFill>
        <p:spPr bwMode="auto">
          <a:xfrm>
            <a:off x="5364163" y="1341438"/>
            <a:ext cx="1184275" cy="1184275"/>
          </a:xfrm>
          <a:prstGeom prst="rect">
            <a:avLst/>
          </a:prstGeom>
          <a:noFill/>
          <a:ln w="9525">
            <a:noFill/>
            <a:miter lim="800000"/>
            <a:headEnd/>
            <a:tailEnd/>
          </a:ln>
        </p:spPr>
      </p:pic>
      <p:pic>
        <p:nvPicPr>
          <p:cNvPr id="33805" name="Picture 14" descr="OSEHRA.png"/>
          <p:cNvPicPr>
            <a:picLocks noChangeAspect="1"/>
          </p:cNvPicPr>
          <p:nvPr/>
        </p:nvPicPr>
        <p:blipFill>
          <a:blip r:embed="rId8" cstate="print"/>
          <a:srcRect/>
          <a:stretch>
            <a:fillRect/>
          </a:stretch>
        </p:blipFill>
        <p:spPr bwMode="auto">
          <a:xfrm>
            <a:off x="6588125" y="836613"/>
            <a:ext cx="1997075" cy="5842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GB" dirty="0" smtClean="0"/>
              <a:t>Key points</a:t>
            </a:r>
          </a:p>
        </p:txBody>
      </p:sp>
      <p:sp>
        <p:nvSpPr>
          <p:cNvPr id="98307" name="Content Placeholder 2"/>
          <p:cNvSpPr>
            <a:spLocks noGrp="1"/>
          </p:cNvSpPr>
          <p:nvPr>
            <p:ph idx="1"/>
          </p:nvPr>
        </p:nvSpPr>
        <p:spPr/>
        <p:txBody>
          <a:bodyPr/>
          <a:lstStyle/>
          <a:p>
            <a:r>
              <a:rPr lang="en-GB" sz="2800" dirty="0" smtClean="0"/>
              <a:t>EM is Complex </a:t>
            </a:r>
            <a:r>
              <a:rPr lang="en-GB" sz="2800" dirty="0" smtClean="0"/>
              <a:t>System</a:t>
            </a:r>
          </a:p>
          <a:p>
            <a:pPr lvl="1"/>
            <a:r>
              <a:rPr lang="en-GB" sz="2400" dirty="0" smtClean="0"/>
              <a:t>V. few paperless</a:t>
            </a:r>
          </a:p>
          <a:p>
            <a:pPr lvl="1"/>
            <a:endParaRPr lang="en-GB" sz="2400" dirty="0" smtClean="0"/>
          </a:p>
          <a:p>
            <a:r>
              <a:rPr lang="en-GB" sz="2800" dirty="0" smtClean="0"/>
              <a:t>People</a:t>
            </a:r>
            <a:endParaRPr lang="en-GB" sz="2800" dirty="0" smtClean="0"/>
          </a:p>
          <a:p>
            <a:pPr lvl="1"/>
            <a:r>
              <a:rPr lang="en-GB" sz="2400" dirty="0" smtClean="0"/>
              <a:t>Needs Clinical Leadership</a:t>
            </a:r>
          </a:p>
          <a:p>
            <a:r>
              <a:rPr lang="en-GB" sz="2800" dirty="0" smtClean="0"/>
              <a:t>Process</a:t>
            </a:r>
          </a:p>
          <a:p>
            <a:pPr lvl="1"/>
            <a:r>
              <a:rPr lang="en-GB" sz="2400" dirty="0" smtClean="0"/>
              <a:t>Iterative Improvement</a:t>
            </a:r>
          </a:p>
          <a:p>
            <a:r>
              <a:rPr lang="en-GB" sz="2800" dirty="0" smtClean="0"/>
              <a:t>Technology</a:t>
            </a:r>
          </a:p>
          <a:p>
            <a:pPr lvl="1"/>
            <a:r>
              <a:rPr lang="en-GB" sz="2400" dirty="0" smtClean="0"/>
              <a:t>Integration &amp; Usability is Key </a:t>
            </a:r>
          </a:p>
          <a:p>
            <a:pPr lvl="1"/>
            <a:endParaRPr lang="en-GB" sz="2400" dirty="0"/>
          </a:p>
          <a:p>
            <a:r>
              <a:rPr lang="en-GB" sz="2800" dirty="0" smtClean="0"/>
              <a:t>Early Days in Ecosystem</a:t>
            </a:r>
            <a:endParaRPr lang="en-GB"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23528" y="1700808"/>
            <a:ext cx="8229600" cy="2151112"/>
          </a:xfrm>
        </p:spPr>
        <p:txBody>
          <a:bodyPr>
            <a:noAutofit/>
          </a:bodyPr>
          <a:lstStyle/>
          <a:p>
            <a:r>
              <a:rPr lang="en-GB" sz="2400" dirty="0" smtClean="0"/>
              <a:t>International EM Informatics network </a:t>
            </a:r>
            <a:br>
              <a:rPr lang="en-GB" sz="2400" dirty="0" smtClean="0"/>
            </a:br>
            <a:r>
              <a:rPr lang="en-GB" sz="2400" dirty="0"/>
              <a:t> </a:t>
            </a:r>
            <a:r>
              <a:rPr lang="en-GB" sz="2400" dirty="0" smtClean="0"/>
              <a:t>Friday June </a:t>
            </a:r>
            <a:r>
              <a:rPr lang="en-GB" sz="2400" dirty="0"/>
              <a:t>29, 2012 -</a:t>
            </a:r>
            <a:r>
              <a:rPr lang="en-GB" sz="2400" dirty="0" smtClean="0"/>
              <a:t> </a:t>
            </a:r>
            <a:r>
              <a:rPr lang="en-GB" sz="2400" dirty="0"/>
              <a:t>3:30pm to </a:t>
            </a:r>
            <a:r>
              <a:rPr lang="en-GB" sz="2400" dirty="0" smtClean="0"/>
              <a:t>5pm</a:t>
            </a:r>
            <a:br>
              <a:rPr lang="en-GB" sz="2400" dirty="0" smtClean="0"/>
            </a:br>
            <a:r>
              <a:rPr lang="en-GB" sz="2400" dirty="0" smtClean="0"/>
              <a:t> Wicklow </a:t>
            </a:r>
            <a:r>
              <a:rPr lang="en-GB" sz="2400" dirty="0"/>
              <a:t>Meeting Room 5, Level </a:t>
            </a:r>
            <a:r>
              <a:rPr lang="en-GB" sz="2400" dirty="0" smtClean="0"/>
              <a:t>2</a:t>
            </a:r>
            <a:br>
              <a:rPr lang="en-GB" sz="2400" dirty="0" smtClean="0"/>
            </a:br>
            <a:r>
              <a:rPr lang="en-GB" sz="2400" dirty="0" smtClean="0">
                <a:hlinkClick r:id="rId2"/>
              </a:rPr>
              <a:t>www.epijournal.com</a:t>
            </a:r>
            <a:endParaRPr lang="en-GB" sz="2400" dirty="0"/>
          </a:p>
        </p:txBody>
      </p:sp>
      <p:pic>
        <p:nvPicPr>
          <p:cNvPr id="1026" name="Picture 2"/>
          <p:cNvPicPr>
            <a:picLocks noGrp="1" noChangeAspect="1" noChangeArrowheads="1"/>
          </p:cNvPicPr>
          <p:nvPr>
            <p:ph idx="4294967295"/>
          </p:nvPr>
        </p:nvPicPr>
        <p:blipFill>
          <a:blip r:embed="rId3" cstate="print"/>
          <a:srcRect b="63751"/>
          <a:stretch>
            <a:fillRect/>
          </a:stretch>
        </p:blipFill>
        <p:spPr bwMode="auto">
          <a:xfrm>
            <a:off x="539552" y="332656"/>
            <a:ext cx="7661225" cy="146404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rcRect b="37402"/>
          <a:stretch>
            <a:fillRect/>
          </a:stretch>
        </p:blipFill>
        <p:spPr bwMode="auto">
          <a:xfrm>
            <a:off x="683568" y="3717032"/>
            <a:ext cx="7546975" cy="1814158"/>
          </a:xfrm>
          <a:prstGeom prst="rect">
            <a:avLst/>
          </a:prstGeom>
          <a:noFill/>
          <a:ln w="9525">
            <a:noFill/>
            <a:miter lim="800000"/>
            <a:headEnd/>
            <a:tailEnd/>
          </a:ln>
        </p:spPr>
      </p:pic>
      <p:sp>
        <p:nvSpPr>
          <p:cNvPr id="9" name="Rectangle 8"/>
          <p:cNvSpPr/>
          <p:nvPr/>
        </p:nvSpPr>
        <p:spPr>
          <a:xfrm>
            <a:off x="2267744" y="5589240"/>
            <a:ext cx="4572000" cy="1643527"/>
          </a:xfrm>
          <a:prstGeom prst="rect">
            <a:avLst/>
          </a:prstGeom>
        </p:spPr>
        <p:txBody>
          <a:bodyPr>
            <a:spAutoFit/>
          </a:bodyPr>
          <a:lstStyle/>
          <a:p>
            <a:pPr algn="ctr">
              <a:lnSpc>
                <a:spcPct val="90000"/>
              </a:lnSpc>
              <a:buFont typeface="Arial" pitchFamily="34" charset="0"/>
              <a:buNone/>
            </a:pPr>
            <a:r>
              <a:rPr lang="en-GB" sz="2800" dirty="0" smtClean="0">
                <a:solidFill>
                  <a:schemeClr val="tx1"/>
                </a:solidFill>
              </a:rPr>
              <a:t>tony.shannon@nhs.net</a:t>
            </a:r>
          </a:p>
          <a:p>
            <a:pPr algn="ctr">
              <a:lnSpc>
                <a:spcPct val="90000"/>
              </a:lnSpc>
              <a:buFont typeface="Arial" pitchFamily="34" charset="0"/>
              <a:buNone/>
            </a:pPr>
            <a:r>
              <a:rPr lang="en-GB" sz="2400" dirty="0" smtClean="0">
                <a:hlinkClick r:id="rId5"/>
              </a:rPr>
              <a:t>www.frectal.com</a:t>
            </a:r>
            <a:endParaRPr lang="en-GB" sz="2800" dirty="0" smtClean="0"/>
          </a:p>
          <a:p>
            <a:pPr algn="ctr">
              <a:lnSpc>
                <a:spcPct val="90000"/>
              </a:lnSpc>
              <a:buFont typeface="Arial" pitchFamily="34" charset="0"/>
              <a:buNone/>
            </a:pPr>
            <a:endParaRPr lang="en-GB" sz="2800" dirty="0" smtClean="0"/>
          </a:p>
          <a:p>
            <a:pPr algn="ctr">
              <a:lnSpc>
                <a:spcPct val="90000"/>
              </a:lnSpc>
              <a:buFont typeface="Arial" pitchFamily="34" charset="0"/>
              <a:buNone/>
            </a:pPr>
            <a:endParaRPr lang="en-GB" sz="2800"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V5eXhemixgOmhVrkIWYvj0"/>
</p:tagLst>
</file>

<file path=ppt/tags/tag2.xml><?xml version="1.0" encoding="utf-8"?>
<p:tagLst xmlns:a="http://schemas.openxmlformats.org/drawingml/2006/main" xmlns:r="http://schemas.openxmlformats.org/officeDocument/2006/relationships" xmlns:p="http://schemas.openxmlformats.org/presentationml/2006/main">
  <p:tag name="DVSHAPEID" val="jkcaVKKeXBCn990aUh41tX"/>
</p:tagLst>
</file>

<file path=ppt/tags/tag3.xml><?xml version="1.0" encoding="utf-8"?>
<p:tagLst xmlns:a="http://schemas.openxmlformats.org/drawingml/2006/main" xmlns:r="http://schemas.openxmlformats.org/officeDocument/2006/relationships" xmlns:p="http://schemas.openxmlformats.org/presentationml/2006/main">
  <p:tag name="DVSHAPEID" val="IzgmXdKjh0JffXnBKE7gVw"/>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14137</TotalTime>
  <Words>690</Words>
  <Application>Microsoft Office PowerPoint</Application>
  <PresentationFormat>On-screen Show (4:3)</PresentationFormat>
  <Paragraphs>278</Paragraphs>
  <Slides>49</Slides>
  <Notes>13</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Default Design</vt:lpstr>
      <vt:lpstr>Slide 1</vt:lpstr>
      <vt:lpstr>Slide 2</vt:lpstr>
      <vt:lpstr> </vt:lpstr>
      <vt:lpstr>Slide 4</vt:lpstr>
      <vt:lpstr>Slide 5</vt:lpstr>
      <vt:lpstr>Slide 6</vt:lpstr>
      <vt:lpstr>Info Tech..  </vt:lpstr>
      <vt:lpstr>Emergency Medicine= Complex</vt:lpstr>
      <vt:lpstr>Slide 9</vt:lpstr>
      <vt:lpstr>The Paperless ED</vt:lpstr>
      <vt:lpstr>The Paperless Challenge</vt:lpstr>
      <vt:lpstr>Slide 12</vt:lpstr>
      <vt:lpstr>Hospital: ABC of Technical Options</vt:lpstr>
      <vt:lpstr>Slide 14</vt:lpstr>
      <vt:lpstr>Slide 15</vt:lpstr>
      <vt:lpstr>NHS Connecting for Health</vt:lpstr>
      <vt:lpstr>Slide 17</vt:lpstr>
      <vt:lpstr>ED: Process related IT needs</vt:lpstr>
      <vt:lpstr>Patient Tracking</vt:lpstr>
      <vt:lpstr>Slide 20</vt:lpstr>
      <vt:lpstr>Slide 21</vt:lpstr>
      <vt:lpstr>Slide 22</vt:lpstr>
      <vt:lpstr>Slide 23</vt:lpstr>
      <vt:lpstr>Slide 24</vt:lpstr>
      <vt:lpstr>Slide 25</vt:lpstr>
      <vt:lpstr>Slide 26</vt:lpstr>
      <vt:lpstr>Registration</vt:lpstr>
      <vt:lpstr>Assessment- Nursing</vt:lpstr>
      <vt:lpstr>Assessment- Medical</vt:lpstr>
      <vt:lpstr> Discharge Summary</vt:lpstr>
      <vt:lpstr>Transfer to CDU</vt:lpstr>
      <vt:lpstr>Integrating Care: The Challenge </vt:lpstr>
      <vt:lpstr>ED- Process related IT needs</vt:lpstr>
      <vt:lpstr>Hardware</vt:lpstr>
      <vt:lpstr>Patient Stories: Structure + Narrative</vt:lpstr>
      <vt:lpstr>Slide 36</vt:lpstr>
      <vt:lpstr>Slide 37</vt:lpstr>
      <vt:lpstr>Slide 38</vt:lpstr>
      <vt:lpstr>Slide 39</vt:lpstr>
      <vt:lpstr>Slide 40</vt:lpstr>
      <vt:lpstr>Slide 41</vt:lpstr>
      <vt:lpstr>Slide 42</vt:lpstr>
      <vt:lpstr>   Informatics Strategy</vt:lpstr>
      <vt:lpstr>Slide 44</vt:lpstr>
      <vt:lpstr>Slide 45</vt:lpstr>
      <vt:lpstr>Slide 46</vt:lpstr>
      <vt:lpstr>Slide 47</vt:lpstr>
      <vt:lpstr>Key points</vt:lpstr>
      <vt:lpstr>International EM Informatics network   Friday June 29, 2012 - 3:30pm to 5pm  Wicklow Meeting Room 5, Level 2 www.epijournal.com</vt:lpstr>
    </vt:vector>
  </TitlesOfParts>
  <Company>NHS Connecting for Health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Shannon</dc:creator>
  <cp:lastModifiedBy>Tony</cp:lastModifiedBy>
  <cp:revision>148</cp:revision>
  <dcterms:created xsi:type="dcterms:W3CDTF">2007-08-15T05:59:45Z</dcterms:created>
  <dcterms:modified xsi:type="dcterms:W3CDTF">2012-06-29T08:00:26Z</dcterms:modified>
</cp:coreProperties>
</file>